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9" r:id="rId3"/>
    <p:sldMasterId id="2147483711" r:id="rId4"/>
    <p:sldMasterId id="2147483723" r:id="rId5"/>
    <p:sldMasterId id="2147483735" r:id="rId6"/>
    <p:sldMasterId id="2147483747" r:id="rId7"/>
  </p:sldMasterIdLst>
  <p:notesMasterIdLst>
    <p:notesMasterId r:id="rId52"/>
  </p:notesMasterIdLst>
  <p:handoutMasterIdLst>
    <p:handoutMasterId r:id="rId53"/>
  </p:handoutMasterIdLst>
  <p:sldIdLst>
    <p:sldId id="313" r:id="rId8"/>
    <p:sldId id="306" r:id="rId9"/>
    <p:sldId id="308" r:id="rId10"/>
    <p:sldId id="326" r:id="rId11"/>
    <p:sldId id="328" r:id="rId12"/>
    <p:sldId id="330" r:id="rId13"/>
    <p:sldId id="341" r:id="rId14"/>
    <p:sldId id="342" r:id="rId15"/>
    <p:sldId id="314" r:id="rId16"/>
    <p:sldId id="315" r:id="rId17"/>
    <p:sldId id="343" r:id="rId18"/>
    <p:sldId id="316" r:id="rId19"/>
    <p:sldId id="318" r:id="rId20"/>
    <p:sldId id="319" r:id="rId21"/>
    <p:sldId id="320" r:id="rId22"/>
    <p:sldId id="363" r:id="rId23"/>
    <p:sldId id="364" r:id="rId24"/>
    <p:sldId id="365" r:id="rId25"/>
    <p:sldId id="356" r:id="rId26"/>
    <p:sldId id="357" r:id="rId27"/>
    <p:sldId id="358" r:id="rId28"/>
    <p:sldId id="359" r:id="rId29"/>
    <p:sldId id="360" r:id="rId30"/>
    <p:sldId id="361" r:id="rId31"/>
    <p:sldId id="362" r:id="rId32"/>
    <p:sldId id="393" r:id="rId33"/>
    <p:sldId id="334" r:id="rId34"/>
    <p:sldId id="259" r:id="rId35"/>
    <p:sldId id="373" r:id="rId36"/>
    <p:sldId id="374" r:id="rId37"/>
    <p:sldId id="394" r:id="rId38"/>
    <p:sldId id="376" r:id="rId39"/>
    <p:sldId id="389" r:id="rId40"/>
    <p:sldId id="378" r:id="rId41"/>
    <p:sldId id="379" r:id="rId42"/>
    <p:sldId id="380" r:id="rId43"/>
    <p:sldId id="381" r:id="rId44"/>
    <p:sldId id="382" r:id="rId45"/>
    <p:sldId id="384" r:id="rId46"/>
    <p:sldId id="387" r:id="rId47"/>
    <p:sldId id="392" r:id="rId48"/>
    <p:sldId id="388" r:id="rId49"/>
    <p:sldId id="346" r:id="rId50"/>
    <p:sldId id="268"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2363" autoAdjust="0"/>
  </p:normalViewPr>
  <p:slideViewPr>
    <p:cSldViewPr>
      <p:cViewPr varScale="1">
        <p:scale>
          <a:sx n="74" d="100"/>
          <a:sy n="74" d="100"/>
        </p:scale>
        <p:origin x="184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611BE63-683C-4FC6-9B95-3BFFA0EAC139}" type="datetimeFigureOut">
              <a:rPr lang="en-US" smtClean="0"/>
              <a:pPr/>
              <a:t>12/19/2016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9542D9B-2310-46DA-BF2A-6391718F7109}" type="slidenum">
              <a:rPr lang="en-US" smtClean="0"/>
              <a:pPr/>
              <a:t>‹#›</a:t>
            </a:fld>
            <a:endParaRPr lang="en-US"/>
          </a:p>
        </p:txBody>
      </p:sp>
    </p:spTree>
    <p:extLst>
      <p:ext uri="{BB962C8B-B14F-4D97-AF65-F5344CB8AC3E}">
        <p14:creationId xmlns:p14="http://schemas.microsoft.com/office/powerpoint/2010/main" val="3606364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9A31940-156C-4A77-9334-CA2EC33442F7}" type="datetimeFigureOut">
              <a:rPr lang="en-US" smtClean="0"/>
              <a:pPr/>
              <a:t>12/19/2016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5C6F1B1-FBD5-4BFC-9624-ECF3937BD757}" type="slidenum">
              <a:rPr lang="en-US" smtClean="0"/>
              <a:pPr/>
              <a:t>‹#›</a:t>
            </a:fld>
            <a:endParaRPr lang="en-US"/>
          </a:p>
        </p:txBody>
      </p:sp>
    </p:spTree>
    <p:extLst>
      <p:ext uri="{BB962C8B-B14F-4D97-AF65-F5344CB8AC3E}">
        <p14:creationId xmlns:p14="http://schemas.microsoft.com/office/powerpoint/2010/main" val="496294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dirty="0"/>
              <a:t> </a:t>
            </a:r>
          </a:p>
          <a:p>
            <a:endParaRPr lang="en-US" dirty="0"/>
          </a:p>
        </p:txBody>
      </p:sp>
      <p:sp>
        <p:nvSpPr>
          <p:cNvPr id="4" name="Slide Number Placeholder 3"/>
          <p:cNvSpPr>
            <a:spLocks noGrp="1"/>
          </p:cNvSpPr>
          <p:nvPr>
            <p:ph type="sldNum" sz="quarter" idx="10"/>
          </p:nvPr>
        </p:nvSpPr>
        <p:spPr/>
        <p:txBody>
          <a:bodyPr/>
          <a:lstStyle/>
          <a:p>
            <a:fld id="{75C6F1B1-FBD5-4BFC-9624-ECF3937BD757}" type="slidenum">
              <a:rPr lang="en-US" smtClean="0"/>
              <a:pPr/>
              <a:t>1</a:t>
            </a:fld>
            <a:endParaRPr lang="en-US"/>
          </a:p>
        </p:txBody>
      </p:sp>
    </p:spTree>
    <p:extLst>
      <p:ext uri="{BB962C8B-B14F-4D97-AF65-F5344CB8AC3E}">
        <p14:creationId xmlns:p14="http://schemas.microsoft.com/office/powerpoint/2010/main" val="576138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F1B1-FBD5-4BFC-9624-ECF3937BD757}" type="slidenum">
              <a:rPr lang="en-US" smtClean="0"/>
              <a:pPr/>
              <a:t>10</a:t>
            </a:fld>
            <a:endParaRPr lang="en-US"/>
          </a:p>
        </p:txBody>
      </p:sp>
    </p:spTree>
    <p:extLst>
      <p:ext uri="{BB962C8B-B14F-4D97-AF65-F5344CB8AC3E}">
        <p14:creationId xmlns:p14="http://schemas.microsoft.com/office/powerpoint/2010/main" val="1491540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6F1B1-FBD5-4BFC-9624-ECF3937BD757}" type="slidenum">
              <a:rPr lang="en-US" smtClean="0"/>
              <a:pPr/>
              <a:t>12</a:t>
            </a:fld>
            <a:endParaRPr lang="en-US"/>
          </a:p>
        </p:txBody>
      </p:sp>
    </p:spTree>
    <p:extLst>
      <p:ext uri="{BB962C8B-B14F-4D97-AF65-F5344CB8AC3E}">
        <p14:creationId xmlns:p14="http://schemas.microsoft.com/office/powerpoint/2010/main" val="3033233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F1B1-FBD5-4BFC-9624-ECF3937BD757}" type="slidenum">
              <a:rPr lang="en-US" smtClean="0"/>
              <a:pPr/>
              <a:t>13</a:t>
            </a:fld>
            <a:endParaRPr lang="en-US"/>
          </a:p>
        </p:txBody>
      </p:sp>
    </p:spTree>
    <p:extLst>
      <p:ext uri="{BB962C8B-B14F-4D97-AF65-F5344CB8AC3E}">
        <p14:creationId xmlns:p14="http://schemas.microsoft.com/office/powerpoint/2010/main" val="1221371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6F1B1-FBD5-4BFC-9624-ECF3937BD757}" type="slidenum">
              <a:rPr lang="en-US" smtClean="0"/>
              <a:pPr/>
              <a:t>14</a:t>
            </a:fld>
            <a:endParaRPr lang="en-US"/>
          </a:p>
        </p:txBody>
      </p:sp>
    </p:spTree>
    <p:extLst>
      <p:ext uri="{BB962C8B-B14F-4D97-AF65-F5344CB8AC3E}">
        <p14:creationId xmlns:p14="http://schemas.microsoft.com/office/powerpoint/2010/main" val="3150916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6F1B1-FBD5-4BFC-9624-ECF3937BD757}" type="slidenum">
              <a:rPr lang="en-US" smtClean="0"/>
              <a:pPr/>
              <a:t>15</a:t>
            </a:fld>
            <a:endParaRPr lang="en-US"/>
          </a:p>
        </p:txBody>
      </p:sp>
    </p:spTree>
    <p:extLst>
      <p:ext uri="{BB962C8B-B14F-4D97-AF65-F5344CB8AC3E}">
        <p14:creationId xmlns:p14="http://schemas.microsoft.com/office/powerpoint/2010/main" val="1281279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p:txBody>
      </p:sp>
      <p:sp>
        <p:nvSpPr>
          <p:cNvPr id="4" name="Slide Number Placeholder 3"/>
          <p:cNvSpPr>
            <a:spLocks noGrp="1"/>
          </p:cNvSpPr>
          <p:nvPr>
            <p:ph type="sldNum" sz="quarter" idx="10"/>
          </p:nvPr>
        </p:nvSpPr>
        <p:spPr/>
        <p:txBody>
          <a:bodyPr/>
          <a:lstStyle/>
          <a:p>
            <a:fld id="{53018599-F074-4514-9498-1FC11DE77366}"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702599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18599-F074-4514-9498-1FC11DE77366}"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735903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rPr>
              <a:t>Emotional abuse is behavior intended to cause psychological or emotional pain.  You </a:t>
            </a:r>
            <a:endParaRPr lang="en-US" dirty="0"/>
          </a:p>
        </p:txBody>
      </p:sp>
      <p:sp>
        <p:nvSpPr>
          <p:cNvPr id="4" name="Slide Number Placeholder 3"/>
          <p:cNvSpPr>
            <a:spLocks noGrp="1"/>
          </p:cNvSpPr>
          <p:nvPr>
            <p:ph type="sldNum" sz="quarter" idx="10"/>
          </p:nvPr>
        </p:nvSpPr>
        <p:spPr/>
        <p:txBody>
          <a:bodyPr/>
          <a:lstStyle/>
          <a:p>
            <a:fld id="{53018599-F074-4514-9498-1FC11DE77366}"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219533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18599-F074-4514-9498-1FC11DE77366}"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72690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18599-F074-4514-9498-1FC11DE77366}"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370157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dirty="0"/>
          </a:p>
          <a:p>
            <a:endParaRPr lang="en-US" dirty="0"/>
          </a:p>
        </p:txBody>
      </p:sp>
      <p:sp>
        <p:nvSpPr>
          <p:cNvPr id="4" name="Slide Number Placeholder 3"/>
          <p:cNvSpPr>
            <a:spLocks noGrp="1"/>
          </p:cNvSpPr>
          <p:nvPr>
            <p:ph type="sldNum" sz="quarter" idx="10"/>
          </p:nvPr>
        </p:nvSpPr>
        <p:spPr/>
        <p:txBody>
          <a:bodyPr/>
          <a:lstStyle/>
          <a:p>
            <a:fld id="{75C6F1B1-FBD5-4BFC-9624-ECF3937BD757}" type="slidenum">
              <a:rPr lang="en-US" smtClean="0"/>
              <a:pPr/>
              <a:t>2</a:t>
            </a:fld>
            <a:endParaRPr lang="en-US"/>
          </a:p>
        </p:txBody>
      </p:sp>
    </p:spTree>
    <p:extLst>
      <p:ext uri="{BB962C8B-B14F-4D97-AF65-F5344CB8AC3E}">
        <p14:creationId xmlns:p14="http://schemas.microsoft.com/office/powerpoint/2010/main" val="3587336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18599-F074-4514-9498-1FC11DE77366}"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643567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18599-F074-4514-9498-1FC11DE77366}"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514813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a:t>
            </a:r>
            <a:r>
              <a:rPr lang="en-US" baseline="0" dirty="0"/>
              <a:t> Coalition Against Domestic Violence and member organization data.</a:t>
            </a:r>
            <a:endParaRPr lang="en-US" dirty="0"/>
          </a:p>
        </p:txBody>
      </p:sp>
      <p:sp>
        <p:nvSpPr>
          <p:cNvPr id="4" name="Slide Number Placeholder 3"/>
          <p:cNvSpPr>
            <a:spLocks noGrp="1"/>
          </p:cNvSpPr>
          <p:nvPr>
            <p:ph type="sldNum" sz="quarter" idx="10"/>
          </p:nvPr>
        </p:nvSpPr>
        <p:spPr/>
        <p:txBody>
          <a:bodyPr/>
          <a:lstStyle/>
          <a:p>
            <a:fld id="{53018599-F074-4514-9498-1FC11DE7736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602748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F1B1-FBD5-4BFC-9624-ECF3937BD757}" type="slidenum">
              <a:rPr lang="en-US" smtClean="0"/>
              <a:pPr/>
              <a:t>27</a:t>
            </a:fld>
            <a:endParaRPr lang="en-US"/>
          </a:p>
        </p:txBody>
      </p:sp>
    </p:spTree>
    <p:extLst>
      <p:ext uri="{BB962C8B-B14F-4D97-AF65-F5344CB8AC3E}">
        <p14:creationId xmlns:p14="http://schemas.microsoft.com/office/powerpoint/2010/main" val="609250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-Explain each one</a:t>
            </a:r>
          </a:p>
        </p:txBody>
      </p:sp>
      <p:sp>
        <p:nvSpPr>
          <p:cNvPr id="4" name="Slide Number Placeholder 3"/>
          <p:cNvSpPr>
            <a:spLocks noGrp="1"/>
          </p:cNvSpPr>
          <p:nvPr>
            <p:ph type="sldNum" sz="quarter" idx="10"/>
          </p:nvPr>
        </p:nvSpPr>
        <p:spPr/>
        <p:txBody>
          <a:bodyPr/>
          <a:lstStyle/>
          <a:p>
            <a:fld id="{75C6F1B1-FBD5-4BFC-9624-ECF3937BD757}" type="slidenum">
              <a:rPr lang="en-US" smtClean="0"/>
              <a:pPr/>
              <a:t>28</a:t>
            </a:fld>
            <a:endParaRPr lang="en-US"/>
          </a:p>
        </p:txBody>
      </p:sp>
    </p:spTree>
    <p:extLst>
      <p:ext uri="{BB962C8B-B14F-4D97-AF65-F5344CB8AC3E}">
        <p14:creationId xmlns:p14="http://schemas.microsoft.com/office/powerpoint/2010/main" val="1447938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venir LT Std 35 Light"/>
              </a:rPr>
              <a:t>How Childhood Trauma Affects Health Across a Lifetime- Nadine Burke Harris</a:t>
            </a:r>
            <a:endParaRPr lang="en-US" sz="1200" dirty="0">
              <a:latin typeface="Avenir LT Std 35 Light" panose="020B0402020203020204" pitchFamily="34" charset="0"/>
            </a:endParaRPr>
          </a:p>
          <a:p>
            <a:r>
              <a:rPr lang="en-US" dirty="0"/>
              <a:t>https://www.ted.com/talks/nadine_burke_harris_how_childhood_trauma_affects_health_across_a_lifetime</a:t>
            </a:r>
          </a:p>
        </p:txBody>
      </p:sp>
      <p:sp>
        <p:nvSpPr>
          <p:cNvPr id="4" name="Slide Number Placeholder 3"/>
          <p:cNvSpPr>
            <a:spLocks noGrp="1"/>
          </p:cNvSpPr>
          <p:nvPr>
            <p:ph type="sldNum" sz="quarter" idx="10"/>
          </p:nvPr>
        </p:nvSpPr>
        <p:spPr/>
        <p:txBody>
          <a:bodyPr/>
          <a:lstStyle/>
          <a:p>
            <a:fld id="{75C6F1B1-FBD5-4BFC-9624-ECF3937BD757}" type="slidenum">
              <a:rPr lang="en-US" smtClean="0"/>
              <a:pPr/>
              <a:t>33</a:t>
            </a:fld>
            <a:endParaRPr lang="en-US"/>
          </a:p>
        </p:txBody>
      </p:sp>
    </p:spTree>
    <p:extLst>
      <p:ext uri="{BB962C8B-B14F-4D97-AF65-F5344CB8AC3E}">
        <p14:creationId xmlns:p14="http://schemas.microsoft.com/office/powerpoint/2010/main" val="2980159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7030A0"/>
                </a:solidFill>
                <a:latin typeface="Avenir LT Std 35 Light" panose="020B0402020203020204"/>
              </a:rPr>
              <a:t>Monsters in the Closet- Domestic Violence From a Child’s View</a:t>
            </a:r>
          </a:p>
          <a:p>
            <a:r>
              <a:rPr lang="en-US" dirty="0">
                <a:latin typeface="Avenir LT Std 35 Light" panose="020B0402020203020204"/>
              </a:rPr>
              <a:t>https://www.youtube.com/watch?v=LbRba9XHKKw</a:t>
            </a:r>
          </a:p>
        </p:txBody>
      </p:sp>
      <p:sp>
        <p:nvSpPr>
          <p:cNvPr id="4" name="Slide Number Placeholder 3"/>
          <p:cNvSpPr>
            <a:spLocks noGrp="1"/>
          </p:cNvSpPr>
          <p:nvPr>
            <p:ph type="sldNum" sz="quarter" idx="10"/>
          </p:nvPr>
        </p:nvSpPr>
        <p:spPr/>
        <p:txBody>
          <a:bodyPr/>
          <a:lstStyle/>
          <a:p>
            <a:fld id="{75C6F1B1-FBD5-4BFC-9624-ECF3937BD757}"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91111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7030A0"/>
                </a:solidFill>
                <a:latin typeface="Calibri" panose="020F0502020204030204" pitchFamily="34" charset="0"/>
              </a:rPr>
              <a:t>Making Childhood Trauma Personal- Dr. Allison Jackson</a:t>
            </a:r>
          </a:p>
          <a:p>
            <a:r>
              <a:rPr lang="en-US" dirty="0"/>
              <a:t>https://www.youtube.com/watch?v=-HG8H4n2j9I</a:t>
            </a:r>
          </a:p>
        </p:txBody>
      </p:sp>
      <p:sp>
        <p:nvSpPr>
          <p:cNvPr id="4" name="Slide Number Placeholder 3"/>
          <p:cNvSpPr>
            <a:spLocks noGrp="1"/>
          </p:cNvSpPr>
          <p:nvPr>
            <p:ph type="sldNum" sz="quarter" idx="10"/>
          </p:nvPr>
        </p:nvSpPr>
        <p:spPr/>
        <p:txBody>
          <a:bodyPr/>
          <a:lstStyle/>
          <a:p>
            <a:fld id="{75C6F1B1-FBD5-4BFC-9624-ECF3937BD757}" type="slidenum">
              <a:rPr lang="en-US" smtClean="0"/>
              <a:pPr/>
              <a:t>43</a:t>
            </a:fld>
            <a:endParaRPr lang="en-US"/>
          </a:p>
        </p:txBody>
      </p:sp>
    </p:spTree>
    <p:extLst>
      <p:ext uri="{BB962C8B-B14F-4D97-AF65-F5344CB8AC3E}">
        <p14:creationId xmlns:p14="http://schemas.microsoft.com/office/powerpoint/2010/main" val="1307037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-Any Questions? </a:t>
            </a:r>
          </a:p>
        </p:txBody>
      </p:sp>
      <p:sp>
        <p:nvSpPr>
          <p:cNvPr id="4" name="Slide Number Placeholder 3"/>
          <p:cNvSpPr>
            <a:spLocks noGrp="1"/>
          </p:cNvSpPr>
          <p:nvPr>
            <p:ph type="sldNum" sz="quarter" idx="10"/>
          </p:nvPr>
        </p:nvSpPr>
        <p:spPr/>
        <p:txBody>
          <a:bodyPr/>
          <a:lstStyle/>
          <a:p>
            <a:fld id="{75C6F1B1-FBD5-4BFC-9624-ECF3937BD757}" type="slidenum">
              <a:rPr lang="en-US" smtClean="0"/>
              <a:pPr/>
              <a:t>44</a:t>
            </a:fld>
            <a:endParaRPr lang="en-US"/>
          </a:p>
        </p:txBody>
      </p:sp>
    </p:spTree>
    <p:extLst>
      <p:ext uri="{BB962C8B-B14F-4D97-AF65-F5344CB8AC3E}">
        <p14:creationId xmlns:p14="http://schemas.microsoft.com/office/powerpoint/2010/main" val="3394672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F1B1-FBD5-4BFC-9624-ECF3937BD757}" type="slidenum">
              <a:rPr lang="en-US" smtClean="0"/>
              <a:pPr/>
              <a:t>3</a:t>
            </a:fld>
            <a:endParaRPr lang="en-US"/>
          </a:p>
        </p:txBody>
      </p:sp>
    </p:spTree>
    <p:extLst>
      <p:ext uri="{BB962C8B-B14F-4D97-AF65-F5344CB8AC3E}">
        <p14:creationId xmlns:p14="http://schemas.microsoft.com/office/powerpoint/2010/main" val="2077174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F1B1-FBD5-4BFC-9624-ECF3937BD757}" type="slidenum">
              <a:rPr lang="en-US" smtClean="0"/>
              <a:pPr/>
              <a:t>4</a:t>
            </a:fld>
            <a:endParaRPr lang="en-US"/>
          </a:p>
        </p:txBody>
      </p:sp>
    </p:spTree>
    <p:extLst>
      <p:ext uri="{BB962C8B-B14F-4D97-AF65-F5344CB8AC3E}">
        <p14:creationId xmlns:p14="http://schemas.microsoft.com/office/powerpoint/2010/main" val="4242333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6F1B1-FBD5-4BFC-9624-ECF3937BD757}" type="slidenum">
              <a:rPr lang="en-US" smtClean="0"/>
              <a:pPr/>
              <a:t>5</a:t>
            </a:fld>
            <a:endParaRPr lang="en-US"/>
          </a:p>
        </p:txBody>
      </p:sp>
    </p:spTree>
    <p:extLst>
      <p:ext uri="{BB962C8B-B14F-4D97-AF65-F5344CB8AC3E}">
        <p14:creationId xmlns:p14="http://schemas.microsoft.com/office/powerpoint/2010/main" val="3287828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6F1B1-FBD5-4BFC-9624-ECF3937BD757}" type="slidenum">
              <a:rPr lang="en-US" smtClean="0"/>
              <a:pPr/>
              <a:t>6</a:t>
            </a:fld>
            <a:endParaRPr lang="en-US"/>
          </a:p>
        </p:txBody>
      </p:sp>
    </p:spTree>
    <p:extLst>
      <p:ext uri="{BB962C8B-B14F-4D97-AF65-F5344CB8AC3E}">
        <p14:creationId xmlns:p14="http://schemas.microsoft.com/office/powerpoint/2010/main" val="3445931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6F1B1-FBD5-4BFC-9624-ECF3937BD757}" type="slidenum">
              <a:rPr lang="en-US" smtClean="0"/>
              <a:pPr/>
              <a:t>7</a:t>
            </a:fld>
            <a:endParaRPr lang="en-US"/>
          </a:p>
        </p:txBody>
      </p:sp>
    </p:spTree>
    <p:extLst>
      <p:ext uri="{BB962C8B-B14F-4D97-AF65-F5344CB8AC3E}">
        <p14:creationId xmlns:p14="http://schemas.microsoft.com/office/powerpoint/2010/main" val="1705308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6F1B1-FBD5-4BFC-9624-ECF3937BD757}" type="slidenum">
              <a:rPr lang="en-US" smtClean="0"/>
              <a:pPr/>
              <a:t>8</a:t>
            </a:fld>
            <a:endParaRPr lang="en-US"/>
          </a:p>
        </p:txBody>
      </p:sp>
    </p:spTree>
    <p:extLst>
      <p:ext uri="{BB962C8B-B14F-4D97-AF65-F5344CB8AC3E}">
        <p14:creationId xmlns:p14="http://schemas.microsoft.com/office/powerpoint/2010/main" val="2970049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6F1B1-FBD5-4BFC-9624-ECF3937BD757}" type="slidenum">
              <a:rPr lang="en-US" smtClean="0"/>
              <a:pPr/>
              <a:t>9</a:t>
            </a:fld>
            <a:endParaRPr lang="en-US"/>
          </a:p>
        </p:txBody>
      </p:sp>
    </p:spTree>
    <p:extLst>
      <p:ext uri="{BB962C8B-B14F-4D97-AF65-F5344CB8AC3E}">
        <p14:creationId xmlns:p14="http://schemas.microsoft.com/office/powerpoint/2010/main" val="1035964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ED28B7A6-EB1E-44C9-ACCE-F37AD8956798}" type="datetimeFigureOut">
              <a:rPr lang="en-US" smtClean="0"/>
              <a:pPr/>
              <a:t>12/19/2016</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26725025-700A-4D04-8B77-8C868CA5E9F2}"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28B7A6-EB1E-44C9-ACCE-F37AD8956798}" type="datetimeFigureOut">
              <a:rPr lang="en-US" smtClean="0"/>
              <a:pPr/>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25025-700A-4D04-8B77-8C868CA5E9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28B7A6-EB1E-44C9-ACCE-F37AD8956798}" type="datetimeFigureOut">
              <a:rPr lang="en-US" smtClean="0"/>
              <a:pPr/>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25025-700A-4D04-8B77-8C868CA5E9F2}"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1CB83EB-3F10-4F79-A2B8-AAC0987AC9A0}"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884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206586-44E4-475B-A608-B997111AE829}"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573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869C2C-5BB6-49F8-B6AE-1A22EE915EFC}"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059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377612-D1B2-4037-9A1A-A58FCB81CBC0}" type="datetime1">
              <a:rPr lang="en-US" smtClean="0">
                <a:solidFill>
                  <a:prstClr val="black">
                    <a:tint val="75000"/>
                  </a:prstClr>
                </a:solidFill>
              </a:rPr>
              <a:pPr/>
              <a:t>12/19/2016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7" name="Slide Number Placeholder 6"/>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177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6EE3F2-AE99-4D00-9346-63BD4DDD5C2F}" type="datetime1">
              <a:rPr lang="en-US" smtClean="0">
                <a:solidFill>
                  <a:prstClr val="black">
                    <a:tint val="75000"/>
                  </a:prstClr>
                </a:solidFill>
              </a:rPr>
              <a:pPr/>
              <a:t>12/19/2016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9" name="Slide Number Placeholder 8"/>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5708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363FAC-022E-42ED-9257-548B71AD52CC}" type="datetime1">
              <a:rPr lang="en-US" smtClean="0">
                <a:solidFill>
                  <a:prstClr val="black">
                    <a:tint val="75000"/>
                  </a:prstClr>
                </a:solidFill>
              </a:rPr>
              <a:pPr/>
              <a:t>12/19/2016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5" name="Slide Number Placeholder 4"/>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40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F80898-589B-4FAD-9AAC-729CFF7EDD62}" type="datetime1">
              <a:rPr lang="en-US" smtClean="0">
                <a:solidFill>
                  <a:prstClr val="black">
                    <a:tint val="75000"/>
                  </a:prstClr>
                </a:solidFill>
              </a:rPr>
              <a:pPr/>
              <a:t>12/19/2016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4" name="Slide Number Placeholder 3"/>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632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AF634E5-2760-4051-834C-29F271C621F3}" type="datetime1">
              <a:rPr lang="en-US" smtClean="0">
                <a:solidFill>
                  <a:prstClr val="black">
                    <a:tint val="75000"/>
                  </a:prstClr>
                </a:solidFill>
              </a:rPr>
              <a:pPr/>
              <a:t>12/19/2016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7" name="Slide Number Placeholder 6"/>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22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D28B7A6-EB1E-44C9-ACCE-F37AD8956798}" type="datetimeFigureOut">
              <a:rPr lang="en-US" smtClean="0"/>
              <a:pPr/>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25025-700A-4D04-8B77-8C868CA5E9F2}"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B4F0968-D1EB-4D5B-B011-FA6DDC35A874}" type="datetime1">
              <a:rPr lang="en-US" smtClean="0">
                <a:solidFill>
                  <a:prstClr val="black">
                    <a:tint val="75000"/>
                  </a:prstClr>
                </a:solidFill>
              </a:rPr>
              <a:pPr/>
              <a:t>12/19/2016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7" name="Slide Number Placeholder 6"/>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07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A56C00-81FE-4DB1-A28B-7BA13C62EE3C}"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693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F539E4-A3FA-4BEC-996A-D27B3DFEC813}"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101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2_Custom Layout">
    <p:spTree>
      <p:nvGrpSpPr>
        <p:cNvPr id="1" name=""/>
        <p:cNvGrpSpPr/>
        <p:nvPr/>
      </p:nvGrpSpPr>
      <p:grpSpPr>
        <a:xfrm>
          <a:off x="0" y="0"/>
          <a:ext cx="0" cy="0"/>
          <a:chOff x="0" y="0"/>
          <a:chExt cx="0" cy="0"/>
        </a:xfrm>
      </p:grpSpPr>
      <p:sp>
        <p:nvSpPr>
          <p:cNvPr id="46" name="Shape 46"/>
          <p:cNvSpPr>
            <a:spLocks noGrp="1"/>
          </p:cNvSpPr>
          <p:nvPr>
            <p:ph type="title"/>
          </p:nvPr>
        </p:nvSpPr>
        <p:spPr>
          <a:xfrm>
            <a:off x="457200" y="5257800"/>
            <a:ext cx="8229601" cy="1212851"/>
          </a:xfrm>
          <a:prstGeom prst="rect">
            <a:avLst/>
          </a:prstGeom>
        </p:spPr>
        <p:txBody>
          <a:bodyPr>
            <a:noAutofit/>
          </a:bodyPr>
          <a:lstStyle>
            <a:lvl1pPr>
              <a:defRPr sz="3500">
                <a:solidFill>
                  <a:srgbClr val="FFFFFF"/>
                </a:solidFill>
                <a:effectLst>
                  <a:outerShdw blurRad="38100" dist="38100" dir="2700000" rotWithShape="0">
                    <a:srgbClr val="000000">
                      <a:alpha val="43137"/>
                    </a:srgbClr>
                  </a:outerShdw>
                </a:effectLst>
                <a:latin typeface="Calibri"/>
                <a:ea typeface="Calibri"/>
                <a:cs typeface="Calibri"/>
                <a:sym typeface="Calibri"/>
              </a:defRPr>
            </a:lvl1pPr>
          </a:lstStyle>
          <a:p>
            <a:pPr lvl="0">
              <a:defRPr sz="1800" b="0">
                <a:solidFill>
                  <a:srgbClr val="000000"/>
                </a:solidFill>
                <a:effectLst/>
              </a:defRPr>
            </a:pPr>
            <a:r>
              <a:rPr sz="3500" b="1" dirty="0">
                <a:solidFill>
                  <a:srgbClr val="FFFFFF"/>
                </a:solidFill>
                <a:effectLst>
                  <a:outerShdw blurRad="38100" dist="38100" dir="2700000" rotWithShape="0">
                    <a:srgbClr val="000000">
                      <a:alpha val="43137"/>
                    </a:srgbClr>
                  </a:outerShdw>
                </a:effectLst>
              </a:rPr>
              <a:t>Title Text</a:t>
            </a:r>
          </a:p>
        </p:txBody>
      </p:sp>
    </p:spTree>
    <p:extLst>
      <p:ext uri="{BB962C8B-B14F-4D97-AF65-F5344CB8AC3E}">
        <p14:creationId xmlns:p14="http://schemas.microsoft.com/office/powerpoint/2010/main" val="195888613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612775"/>
          </a:xfrm>
          <a:prstGeom prst="rect">
            <a:avLst/>
          </a:prstGeom>
        </p:spPr>
        <p:txBody>
          <a:bodyPr>
            <a:normAutofit/>
          </a:bodyPr>
          <a:lstStyle>
            <a:lvl1pPr>
              <a:defRPr sz="3200"/>
            </a:lvl1pPr>
          </a:lstStyle>
          <a:p>
            <a:r>
              <a:rPr lang="en-US" dirty="0"/>
              <a:t>Click to Edit Master Title Style</a:t>
            </a:r>
          </a:p>
        </p:txBody>
      </p:sp>
      <p:sp>
        <p:nvSpPr>
          <p:cNvPr id="4" name="Text Placeholder 3"/>
          <p:cNvSpPr>
            <a:spLocks noGrp="1"/>
          </p:cNvSpPr>
          <p:nvPr>
            <p:ph type="body" sz="quarter" idx="10"/>
          </p:nvPr>
        </p:nvSpPr>
        <p:spPr>
          <a:xfrm>
            <a:off x="533400" y="875076"/>
            <a:ext cx="8077200" cy="4267200"/>
          </a:xfrm>
          <a:prstGeom prst="rect">
            <a:avLst/>
          </a:prstGeom>
        </p:spPr>
        <p:txBody>
          <a:bodyPr/>
          <a:lstStyle>
            <a:lvl1pPr>
              <a:defRPr sz="3200">
                <a:latin typeface="+mn-lt"/>
              </a:defRPr>
            </a:lvl1pPr>
            <a:lvl2pPr>
              <a:defRPr sz="2800">
                <a:latin typeface="+mn-lt"/>
              </a:defRPr>
            </a:lvl2pPr>
            <a:lvl3pPr>
              <a:defRPr sz="2400">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0" y="6492875"/>
            <a:ext cx="533400" cy="365125"/>
          </a:xfrm>
          <a:prstGeom prst="rect">
            <a:avLst/>
          </a:prstGeom>
        </p:spPr>
        <p:txBody>
          <a:bodyPr/>
          <a:lstStyle>
            <a:lvl1pPr>
              <a:defRPr sz="1200" b="1">
                <a:solidFill>
                  <a:schemeClr val="bg1"/>
                </a:solidFill>
                <a:latin typeface="+mn-lt"/>
              </a:defRPr>
            </a:lvl1pPr>
          </a:lstStyle>
          <a:p>
            <a:fld id="{BB801B3E-78CE-EB4D-B669-60AC641F9F3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6275365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180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12CD425-6FB3-474D-8D18-33D6CB84DC8C}"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185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83220C-346D-4815-9EBD-0D9AEC1960A1}"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146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25122A-2954-47E3-ABBA-159718D9C145}"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18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4609E7-592E-4634-B3CD-BB5E0679A9BD}" type="datetime1">
              <a:rPr lang="en-US" smtClean="0">
                <a:solidFill>
                  <a:prstClr val="black">
                    <a:tint val="75000"/>
                  </a:prstClr>
                </a:solidFill>
              </a:rPr>
              <a:pPr/>
              <a:t>12/19/2016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7" name="Slide Number Placeholder 6"/>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270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ED28B7A6-EB1E-44C9-ACCE-F37AD8956798}" type="datetimeFigureOut">
              <a:rPr lang="en-US" smtClean="0"/>
              <a:pPr/>
              <a:t>12/19/2016</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26725025-700A-4D04-8B77-8C868CA5E9F2}"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7A45A1-19C6-4270-9919-BBF50D354047}" type="datetime1">
              <a:rPr lang="en-US" smtClean="0">
                <a:solidFill>
                  <a:prstClr val="black">
                    <a:tint val="75000"/>
                  </a:prstClr>
                </a:solidFill>
              </a:rPr>
              <a:pPr/>
              <a:t>12/19/2016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9" name="Slide Number Placeholder 8"/>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372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77AD3A-2EBD-4D0C-8DE4-766C99FACC4E}" type="datetime1">
              <a:rPr lang="en-US" smtClean="0">
                <a:solidFill>
                  <a:prstClr val="black">
                    <a:tint val="75000"/>
                  </a:prstClr>
                </a:solidFill>
              </a:rPr>
              <a:pPr/>
              <a:t>12/19/2016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5" name="Slide Number Placeholder 4"/>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3782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8F4F4-03D9-4BEB-8790-01EDA8E1CC0F}" type="datetime1">
              <a:rPr lang="en-US" smtClean="0">
                <a:solidFill>
                  <a:prstClr val="black">
                    <a:tint val="75000"/>
                  </a:prstClr>
                </a:solidFill>
              </a:rPr>
              <a:pPr/>
              <a:t>12/19/2016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4" name="Slide Number Placeholder 3"/>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165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08C0653-5F8A-47F5-BB86-4BA38C5EDC6E}" type="datetime1">
              <a:rPr lang="en-US" smtClean="0">
                <a:solidFill>
                  <a:prstClr val="black">
                    <a:tint val="75000"/>
                  </a:prstClr>
                </a:solidFill>
              </a:rPr>
              <a:pPr/>
              <a:t>12/19/2016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7" name="Slide Number Placeholder 6"/>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1739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E292914-D0DE-4D3E-87C2-801FE51D239B}" type="datetime1">
              <a:rPr lang="en-US" smtClean="0">
                <a:solidFill>
                  <a:prstClr val="black">
                    <a:tint val="75000"/>
                  </a:prstClr>
                </a:solidFill>
              </a:rPr>
              <a:pPr/>
              <a:t>12/19/2016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7" name="Slide Number Placeholder 6"/>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3713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A03353-65EC-4A23-AC81-D8F9B58DC8D2}"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478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D1F1E1-2ACE-4C7D-984D-7167129119CF}"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8815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12CD425-6FB3-474D-8D18-33D6CB84DC8C}"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684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83220C-346D-4815-9EBD-0D9AEC1960A1}"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8769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25122A-2954-47E3-ABBA-159718D9C145}"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508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ED28B7A6-EB1E-44C9-ACCE-F37AD8956798}" type="datetimeFigureOut">
              <a:rPr lang="en-US" smtClean="0"/>
              <a:pPr/>
              <a:t>12/19/2016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25025-700A-4D04-8B77-8C868CA5E9F2}"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4609E7-592E-4634-B3CD-BB5E0679A9BD}" type="datetime1">
              <a:rPr lang="en-US" smtClean="0">
                <a:solidFill>
                  <a:prstClr val="black">
                    <a:tint val="75000"/>
                  </a:prstClr>
                </a:solidFill>
              </a:rPr>
              <a:pPr/>
              <a:t>12/19/2016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7" name="Slide Number Placeholder 6"/>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3510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7A45A1-19C6-4270-9919-BBF50D354047}" type="datetime1">
              <a:rPr lang="en-US" smtClean="0">
                <a:solidFill>
                  <a:prstClr val="black">
                    <a:tint val="75000"/>
                  </a:prstClr>
                </a:solidFill>
              </a:rPr>
              <a:pPr/>
              <a:t>12/19/2016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9" name="Slide Number Placeholder 8"/>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5222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77AD3A-2EBD-4D0C-8DE4-766C99FACC4E}" type="datetime1">
              <a:rPr lang="en-US" smtClean="0">
                <a:solidFill>
                  <a:prstClr val="black">
                    <a:tint val="75000"/>
                  </a:prstClr>
                </a:solidFill>
              </a:rPr>
              <a:pPr/>
              <a:t>12/19/2016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5" name="Slide Number Placeholder 4"/>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0107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8F4F4-03D9-4BEB-8790-01EDA8E1CC0F}" type="datetime1">
              <a:rPr lang="en-US" smtClean="0">
                <a:solidFill>
                  <a:prstClr val="black">
                    <a:tint val="75000"/>
                  </a:prstClr>
                </a:solidFill>
              </a:rPr>
              <a:pPr/>
              <a:t>12/19/2016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4" name="Slide Number Placeholder 3"/>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0066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08C0653-5F8A-47F5-BB86-4BA38C5EDC6E}" type="datetime1">
              <a:rPr lang="en-US" smtClean="0">
                <a:solidFill>
                  <a:prstClr val="black">
                    <a:tint val="75000"/>
                  </a:prstClr>
                </a:solidFill>
              </a:rPr>
              <a:pPr/>
              <a:t>12/19/2016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7" name="Slide Number Placeholder 6"/>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2639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E292914-D0DE-4D3E-87C2-801FE51D239B}" type="datetime1">
              <a:rPr lang="en-US" smtClean="0">
                <a:solidFill>
                  <a:prstClr val="black">
                    <a:tint val="75000"/>
                  </a:prstClr>
                </a:solidFill>
              </a:rPr>
              <a:pPr/>
              <a:t>12/19/2016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7" name="Slide Number Placeholder 6"/>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453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A03353-65EC-4A23-AC81-D8F9B58DC8D2}"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4208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D1F1E1-2ACE-4C7D-984D-7167129119CF}"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8705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12CD425-6FB3-474D-8D18-33D6CB84DC8C}"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5169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83220C-346D-4815-9EBD-0D9AEC1960A1}"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593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D28B7A6-EB1E-44C9-ACCE-F37AD8956798}" type="datetimeFigureOut">
              <a:rPr lang="en-US" smtClean="0"/>
              <a:pPr/>
              <a:t>12/19/2016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725025-700A-4D04-8B77-8C868CA5E9F2}"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25122A-2954-47E3-ABBA-159718D9C145}"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0386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4609E7-592E-4634-B3CD-BB5E0679A9BD}" type="datetime1">
              <a:rPr lang="en-US" smtClean="0">
                <a:solidFill>
                  <a:prstClr val="black">
                    <a:tint val="75000"/>
                  </a:prstClr>
                </a:solidFill>
              </a:rPr>
              <a:pPr/>
              <a:t>12/19/2016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7" name="Slide Number Placeholder 6"/>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4682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7A45A1-19C6-4270-9919-BBF50D354047}" type="datetime1">
              <a:rPr lang="en-US" smtClean="0">
                <a:solidFill>
                  <a:prstClr val="black">
                    <a:tint val="75000"/>
                  </a:prstClr>
                </a:solidFill>
              </a:rPr>
              <a:pPr/>
              <a:t>12/19/2016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9" name="Slide Number Placeholder 8"/>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9199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77AD3A-2EBD-4D0C-8DE4-766C99FACC4E}" type="datetime1">
              <a:rPr lang="en-US" smtClean="0">
                <a:solidFill>
                  <a:prstClr val="black">
                    <a:tint val="75000"/>
                  </a:prstClr>
                </a:solidFill>
              </a:rPr>
              <a:pPr/>
              <a:t>12/19/2016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5" name="Slide Number Placeholder 4"/>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457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8F4F4-03D9-4BEB-8790-01EDA8E1CC0F}" type="datetime1">
              <a:rPr lang="en-US" smtClean="0">
                <a:solidFill>
                  <a:prstClr val="black">
                    <a:tint val="75000"/>
                  </a:prstClr>
                </a:solidFill>
              </a:rPr>
              <a:pPr/>
              <a:t>12/19/2016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4" name="Slide Number Placeholder 3"/>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7725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08C0653-5F8A-47F5-BB86-4BA38C5EDC6E}" type="datetime1">
              <a:rPr lang="en-US" smtClean="0">
                <a:solidFill>
                  <a:prstClr val="black">
                    <a:tint val="75000"/>
                  </a:prstClr>
                </a:solidFill>
              </a:rPr>
              <a:pPr/>
              <a:t>12/19/2016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7" name="Slide Number Placeholder 6"/>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5527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E292914-D0DE-4D3E-87C2-801FE51D239B}" type="datetime1">
              <a:rPr lang="en-US" smtClean="0">
                <a:solidFill>
                  <a:prstClr val="black">
                    <a:tint val="75000"/>
                  </a:prstClr>
                </a:solidFill>
              </a:rPr>
              <a:pPr/>
              <a:t>12/19/2016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7" name="Slide Number Placeholder 6"/>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2603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A03353-65EC-4A23-AC81-D8F9B58DC8D2}"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3422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D1F1E1-2ACE-4C7D-984D-7167129119CF}"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2028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12CD425-6FB3-474D-8D18-33D6CB84DC8C}"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7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D28B7A6-EB1E-44C9-ACCE-F37AD8956798}" type="datetimeFigureOut">
              <a:rPr lang="en-US" smtClean="0"/>
              <a:pPr/>
              <a:t>12/19/2016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725025-700A-4D04-8B77-8C868CA5E9F2}"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83220C-346D-4815-9EBD-0D9AEC1960A1}"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4738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25122A-2954-47E3-ABBA-159718D9C145}"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2079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4609E7-592E-4634-B3CD-BB5E0679A9BD}" type="datetime1">
              <a:rPr lang="en-US" smtClean="0">
                <a:solidFill>
                  <a:prstClr val="black">
                    <a:tint val="75000"/>
                  </a:prstClr>
                </a:solidFill>
              </a:rPr>
              <a:pPr/>
              <a:t>12/19/2016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7" name="Slide Number Placeholder 6"/>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4483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7A45A1-19C6-4270-9919-BBF50D354047}" type="datetime1">
              <a:rPr lang="en-US" smtClean="0">
                <a:solidFill>
                  <a:prstClr val="black">
                    <a:tint val="75000"/>
                  </a:prstClr>
                </a:solidFill>
              </a:rPr>
              <a:pPr/>
              <a:t>12/19/2016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9" name="Slide Number Placeholder 8"/>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1199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77AD3A-2EBD-4D0C-8DE4-766C99FACC4E}" type="datetime1">
              <a:rPr lang="en-US" smtClean="0">
                <a:solidFill>
                  <a:prstClr val="black">
                    <a:tint val="75000"/>
                  </a:prstClr>
                </a:solidFill>
              </a:rPr>
              <a:pPr/>
              <a:t>12/19/2016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5" name="Slide Number Placeholder 4"/>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0876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8F4F4-03D9-4BEB-8790-01EDA8E1CC0F}" type="datetime1">
              <a:rPr lang="en-US" smtClean="0">
                <a:solidFill>
                  <a:prstClr val="black">
                    <a:tint val="75000"/>
                  </a:prstClr>
                </a:solidFill>
              </a:rPr>
              <a:pPr/>
              <a:t>12/19/2016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4" name="Slide Number Placeholder 3"/>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031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08C0653-5F8A-47F5-BB86-4BA38C5EDC6E}" type="datetime1">
              <a:rPr lang="en-US" smtClean="0">
                <a:solidFill>
                  <a:prstClr val="black">
                    <a:tint val="75000"/>
                  </a:prstClr>
                </a:solidFill>
              </a:rPr>
              <a:pPr/>
              <a:t>12/19/2016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7" name="Slide Number Placeholder 6"/>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3597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E292914-D0DE-4D3E-87C2-801FE51D239B}" type="datetime1">
              <a:rPr lang="en-US" smtClean="0">
                <a:solidFill>
                  <a:prstClr val="black">
                    <a:tint val="75000"/>
                  </a:prstClr>
                </a:solidFill>
              </a:rPr>
              <a:pPr/>
              <a:t>12/19/2016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7" name="Slide Number Placeholder 6"/>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7260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A03353-65EC-4A23-AC81-D8F9B58DC8D2}"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9344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D1F1E1-2ACE-4C7D-984D-7167129119CF}"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03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8B7A6-EB1E-44C9-ACCE-F37AD8956798}" type="datetimeFigureOut">
              <a:rPr lang="en-US" smtClean="0"/>
              <a:pPr/>
              <a:t>12/19/2016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725025-700A-4D04-8B77-8C868CA5E9F2}"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1CB83EB-3F10-4F79-A2B8-AAC0987AC9A0}"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3790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206586-44E4-475B-A608-B997111AE829}"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0742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869C2C-5BB6-49F8-B6AE-1A22EE915EFC}"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45805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377612-D1B2-4037-9A1A-A58FCB81CBC0}" type="datetime1">
              <a:rPr lang="en-US" smtClean="0">
                <a:solidFill>
                  <a:prstClr val="black">
                    <a:tint val="75000"/>
                  </a:prstClr>
                </a:solidFill>
              </a:rPr>
              <a:pPr/>
              <a:t>12/19/2016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7" name="Slide Number Placeholder 6"/>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6253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6EE3F2-AE99-4D00-9346-63BD4DDD5C2F}" type="datetime1">
              <a:rPr lang="en-US" smtClean="0">
                <a:solidFill>
                  <a:prstClr val="black">
                    <a:tint val="75000"/>
                  </a:prstClr>
                </a:solidFill>
              </a:rPr>
              <a:pPr/>
              <a:t>12/19/2016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9" name="Slide Number Placeholder 8"/>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7796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363FAC-022E-42ED-9257-548B71AD52CC}" type="datetime1">
              <a:rPr lang="en-US" smtClean="0">
                <a:solidFill>
                  <a:prstClr val="black">
                    <a:tint val="75000"/>
                  </a:prstClr>
                </a:solidFill>
              </a:rPr>
              <a:pPr/>
              <a:t>12/19/2016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5" name="Slide Number Placeholder 4"/>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5181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F80898-589B-4FAD-9AAC-729CFF7EDD62}" type="datetime1">
              <a:rPr lang="en-US" smtClean="0">
                <a:solidFill>
                  <a:prstClr val="black">
                    <a:tint val="75000"/>
                  </a:prstClr>
                </a:solidFill>
              </a:rPr>
              <a:pPr/>
              <a:t>12/19/2016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4" name="Slide Number Placeholder 3"/>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1431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AF634E5-2760-4051-834C-29F271C621F3}" type="datetime1">
              <a:rPr lang="en-US" smtClean="0">
                <a:solidFill>
                  <a:prstClr val="black">
                    <a:tint val="75000"/>
                  </a:prstClr>
                </a:solidFill>
              </a:rPr>
              <a:pPr/>
              <a:t>12/19/2016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7" name="Slide Number Placeholder 6"/>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8966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B4F0968-D1EB-4D5B-B011-FA6DDC35A874}" type="datetime1">
              <a:rPr lang="en-US" smtClean="0">
                <a:solidFill>
                  <a:prstClr val="black">
                    <a:tint val="75000"/>
                  </a:prstClr>
                </a:solidFill>
              </a:rPr>
              <a:pPr/>
              <a:t>12/19/2016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7" name="Slide Number Placeholder 6"/>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7601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A56C00-81FE-4DB1-A28B-7BA13C62EE3C}"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84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D28B7A6-EB1E-44C9-ACCE-F37AD8956798}" type="datetimeFigureOut">
              <a:rPr lang="en-US" smtClean="0"/>
              <a:pPr/>
              <a:t>12/19/2016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25025-700A-4D04-8B77-8C868CA5E9F2}"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F539E4-A3FA-4BEC-996A-D27B3DFEC813}"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12"/>
          </p:nvPr>
        </p:nvSpPr>
        <p:spPr/>
        <p:txBody>
          <a:body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56037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4230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2_Custom Layout">
    <p:spTree>
      <p:nvGrpSpPr>
        <p:cNvPr id="1" name=""/>
        <p:cNvGrpSpPr/>
        <p:nvPr/>
      </p:nvGrpSpPr>
      <p:grpSpPr>
        <a:xfrm>
          <a:off x="0" y="0"/>
          <a:ext cx="0" cy="0"/>
          <a:chOff x="0" y="0"/>
          <a:chExt cx="0" cy="0"/>
        </a:xfrm>
      </p:grpSpPr>
      <p:sp>
        <p:nvSpPr>
          <p:cNvPr id="46" name="Shape 46"/>
          <p:cNvSpPr>
            <a:spLocks noGrp="1"/>
          </p:cNvSpPr>
          <p:nvPr>
            <p:ph type="title"/>
          </p:nvPr>
        </p:nvSpPr>
        <p:spPr>
          <a:xfrm>
            <a:off x="457200" y="5257800"/>
            <a:ext cx="8229601" cy="1212851"/>
          </a:xfrm>
          <a:prstGeom prst="rect">
            <a:avLst/>
          </a:prstGeom>
        </p:spPr>
        <p:txBody>
          <a:bodyPr>
            <a:noAutofit/>
          </a:bodyPr>
          <a:lstStyle>
            <a:lvl1pPr>
              <a:defRPr sz="3500">
                <a:solidFill>
                  <a:srgbClr val="FFFFFF"/>
                </a:solidFill>
                <a:effectLst>
                  <a:outerShdw blurRad="38100" dist="38100" dir="2700000" rotWithShape="0">
                    <a:srgbClr val="000000">
                      <a:alpha val="43137"/>
                    </a:srgbClr>
                  </a:outerShdw>
                </a:effectLst>
                <a:latin typeface="Calibri"/>
                <a:ea typeface="Calibri"/>
                <a:cs typeface="Calibri"/>
                <a:sym typeface="Calibri"/>
              </a:defRPr>
            </a:lvl1pPr>
          </a:lstStyle>
          <a:p>
            <a:pPr lvl="0">
              <a:defRPr sz="1800" b="0">
                <a:solidFill>
                  <a:srgbClr val="000000"/>
                </a:solidFill>
                <a:effectLst/>
              </a:defRPr>
            </a:pPr>
            <a:r>
              <a:rPr sz="3500" b="1" dirty="0">
                <a:solidFill>
                  <a:srgbClr val="FFFFFF"/>
                </a:solidFill>
                <a:effectLst>
                  <a:outerShdw blurRad="38100" dist="38100" dir="2700000" rotWithShape="0">
                    <a:srgbClr val="000000">
                      <a:alpha val="43137"/>
                    </a:srgbClr>
                  </a:outerShdw>
                </a:effectLst>
              </a:rPr>
              <a:t>Title Text</a:t>
            </a:r>
          </a:p>
        </p:txBody>
      </p:sp>
    </p:spTree>
    <p:extLst>
      <p:ext uri="{BB962C8B-B14F-4D97-AF65-F5344CB8AC3E}">
        <p14:creationId xmlns:p14="http://schemas.microsoft.com/office/powerpoint/2010/main" val="18820862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D28B7A6-EB1E-44C9-ACCE-F37AD8956798}" type="datetimeFigureOut">
              <a:rPr lang="en-US" smtClean="0"/>
              <a:pPr/>
              <a:t>12/19/2016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25025-700A-4D04-8B77-8C868CA5E9F2}"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D28B7A6-EB1E-44C9-ACCE-F37AD8956798}" type="datetimeFigureOut">
              <a:rPr lang="en-US" smtClean="0"/>
              <a:pPr/>
              <a:t>12/19/2016</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26725025-700A-4D04-8B77-8C868CA5E9F2}"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6554166-A3F7-4D46-A97F-F826944FFB44}"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0046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7CC9BD4-A1FB-4C60-BD3A-0483068F51BA}"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5409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7CC9BD4-A1FB-4C60-BD3A-0483068F51BA}"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92993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7CC9BD4-A1FB-4C60-BD3A-0483068F51BA}"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4418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7CC9BD4-A1FB-4C60-BD3A-0483068F51BA}"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03748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6554166-A3F7-4D46-A97F-F826944FFB44}" type="datetime1">
              <a:rPr lang="en-US" smtClean="0">
                <a:solidFill>
                  <a:prstClr val="black">
                    <a:tint val="75000"/>
                  </a:prstClr>
                </a:solidFill>
              </a:rPr>
              <a:pPr/>
              <a:t>12/19/2016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solidFill>
                  <a:prstClr val="black">
                    <a:tint val="75000"/>
                  </a:prstClr>
                </a:solidFill>
              </a:rPr>
              <a:t>Connecticut Coalition Against Domestic Violence - CCADV- 2010</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489B85-94F9-40EC-84E1-A09032013E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60739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6.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9.png"/><Relationship Id="rId7" Type="http://schemas.microsoft.com/office/2007/relationships/hdphoto" Target="../media/hdphoto2.wdp"/><Relationship Id="rId12"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8.jpe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20.jpeg"/><Relationship Id="rId4" Type="http://schemas.openxmlformats.org/officeDocument/2006/relationships/image" Target="../media/image17.jpe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microsoft.com/office/2007/relationships/hdphoto" Target="../media/hdphoto4.wdp"/><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49.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49.xml"/><Relationship Id="rId4" Type="http://schemas.openxmlformats.org/officeDocument/2006/relationships/image" Target="../media/image27.jp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9.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60.xml"/><Relationship Id="rId4" Type="http://schemas.openxmlformats.org/officeDocument/2006/relationships/hyperlink" Target="https://www.ted.com/talks/nadine_burke_harris_how_childhood_trauma_affects_health_across_a_lifetim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9.xml"/><Relationship Id="rId5" Type="http://schemas.openxmlformats.org/officeDocument/2006/relationships/image" Target="../media/image30.jpeg"/><Relationship Id="rId4" Type="http://schemas.openxmlformats.org/officeDocument/2006/relationships/image" Target="../media/image29.gif"/></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9.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49.xml"/><Relationship Id="rId5" Type="http://schemas.openxmlformats.org/officeDocument/2006/relationships/hyperlink" Target="http://www.bing.com/images/search?q=National+Task+Force+on+Children+Exposed+to+Violence&amp;FORM=IDBBCQ" TargetMode="Externa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49.xml"/><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youtube.com/watch?v=LbRba9XHKKw"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9.xml"/><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HG8H4n2j9I"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29000"/>
            <a:ext cx="7315200" cy="990600"/>
          </a:xfrm>
          <a:ln w="44450">
            <a:noFill/>
          </a:ln>
        </p:spPr>
        <p:txBody>
          <a:bodyPr>
            <a:normAutofit fontScale="90000"/>
          </a:bodyPr>
          <a:lstStyle/>
          <a:p>
            <a:br>
              <a:rPr lang="en-US" sz="1400" b="1" i="1" cap="none" dirty="0">
                <a:solidFill>
                  <a:srgbClr val="7030A0"/>
                </a:solidFill>
                <a:latin typeface="Times New Roman" pitchFamily="18" charset="0"/>
                <a:cs typeface="Times New Roman" pitchFamily="18" charset="0"/>
              </a:rPr>
            </a:br>
            <a:r>
              <a:rPr lang="en-US" sz="4000" b="1" cap="none" dirty="0">
                <a:solidFill>
                  <a:srgbClr val="7030A0"/>
                </a:solidFill>
                <a:latin typeface="Times New Roman" pitchFamily="18" charset="0"/>
                <a:cs typeface="Times New Roman" pitchFamily="18" charset="0"/>
              </a:rPr>
              <a:t>Domestic Violence 101 </a:t>
            </a:r>
            <a:br>
              <a:rPr lang="en-US" sz="4000" b="1" cap="none" dirty="0">
                <a:solidFill>
                  <a:srgbClr val="7030A0"/>
                </a:solidFill>
                <a:latin typeface="Times New Roman" pitchFamily="18" charset="0"/>
                <a:cs typeface="Times New Roman" pitchFamily="18" charset="0"/>
              </a:rPr>
            </a:br>
            <a:r>
              <a:rPr lang="en-US" sz="4000" b="1" cap="none" dirty="0">
                <a:solidFill>
                  <a:srgbClr val="7030A0"/>
                </a:solidFill>
                <a:latin typeface="Times New Roman" pitchFamily="18" charset="0"/>
                <a:cs typeface="Times New Roman" pitchFamily="18" charset="0"/>
              </a:rPr>
              <a:t>and</a:t>
            </a:r>
            <a:r>
              <a:rPr lang="en-US" sz="4000" b="1" dirty="0">
                <a:solidFill>
                  <a:srgbClr val="7030A0"/>
                </a:solidFill>
                <a:latin typeface="Times New Roman" pitchFamily="18" charset="0"/>
                <a:cs typeface="Times New Roman" pitchFamily="18" charset="0"/>
              </a:rPr>
              <a:t> it’s Impact on Young Children</a:t>
            </a:r>
            <a:endParaRPr lang="en-US" sz="4000" b="1" cap="none" dirty="0">
              <a:solidFill>
                <a:srgbClr val="7030A0"/>
              </a:solidFill>
              <a:effectLst/>
              <a:latin typeface="Times New Roman" pitchFamily="18" charset="0"/>
              <a:cs typeface="Times New Roman" pitchFamily="18" charset="0"/>
            </a:endParaRPr>
          </a:p>
        </p:txBody>
      </p:sp>
      <p:sp>
        <p:nvSpPr>
          <p:cNvPr id="3" name="Subtitle 2"/>
          <p:cNvSpPr>
            <a:spLocks noGrp="1"/>
          </p:cNvSpPr>
          <p:nvPr>
            <p:ph type="subTitle" idx="1"/>
          </p:nvPr>
        </p:nvSpPr>
        <p:spPr>
          <a:xfrm>
            <a:off x="1219200" y="5124450"/>
            <a:ext cx="7010400" cy="1504950"/>
          </a:xfrm>
        </p:spPr>
        <p:txBody>
          <a:bodyPr>
            <a:normAutofit/>
          </a:bodyPr>
          <a:lstStyle/>
          <a:p>
            <a:r>
              <a:rPr lang="en-US" sz="1500" dirty="0">
                <a:solidFill>
                  <a:schemeClr val="tx1"/>
                </a:solidFill>
                <a:latin typeface="Calibri" panose="020F0502020204030204" pitchFamily="34" charset="0"/>
              </a:rPr>
              <a:t>Tyshaunda Wiley</a:t>
            </a:r>
          </a:p>
          <a:p>
            <a:r>
              <a:rPr lang="en-US" sz="1500" dirty="0">
                <a:solidFill>
                  <a:schemeClr val="tx1"/>
                </a:solidFill>
                <a:latin typeface="Calibri" panose="020F0502020204030204" pitchFamily="34" charset="0"/>
              </a:rPr>
              <a:t>Prevention Coordinator</a:t>
            </a:r>
          </a:p>
          <a:p>
            <a:r>
              <a:rPr lang="en-US" dirty="0">
                <a:solidFill>
                  <a:schemeClr val="tx1"/>
                </a:solidFill>
                <a:latin typeface="Calibri" panose="020F0502020204030204" pitchFamily="34" charset="0"/>
              </a:rPr>
              <a:t>Presented 12/14/2016 </a:t>
            </a:r>
          </a:p>
          <a:p>
            <a:r>
              <a:rPr lang="en-US" dirty="0">
                <a:solidFill>
                  <a:schemeClr val="tx1"/>
                </a:solidFill>
                <a:latin typeface="Calibri" panose="020F0502020204030204" pitchFamily="34" charset="0"/>
              </a:rPr>
              <a:t>to the Early Childhood Collaborative of Southington</a:t>
            </a:r>
          </a:p>
        </p:txBody>
      </p:sp>
      <p:pic>
        <p:nvPicPr>
          <p:cNvPr id="6" name="Picture 5" descr="Logo457.GIF"/>
          <p:cNvPicPr>
            <a:picLocks noChangeAspect="1"/>
          </p:cNvPicPr>
          <p:nvPr/>
        </p:nvPicPr>
        <p:blipFill>
          <a:blip r:embed="rId3" cstate="print"/>
          <a:stretch>
            <a:fillRect/>
          </a:stretch>
        </p:blipFill>
        <p:spPr>
          <a:xfrm>
            <a:off x="715617" y="185003"/>
            <a:ext cx="7904922" cy="1611194"/>
          </a:xfrm>
          <a:prstGeom prst="rect">
            <a:avLst/>
          </a:prstGeom>
        </p:spPr>
      </p:pic>
      <p:sp>
        <p:nvSpPr>
          <p:cNvPr id="4" name="TextBox 3"/>
          <p:cNvSpPr txBox="1"/>
          <p:nvPr/>
        </p:nvSpPr>
        <p:spPr>
          <a:xfrm>
            <a:off x="381000" y="1722299"/>
            <a:ext cx="8382000" cy="1323439"/>
          </a:xfrm>
          <a:prstGeom prst="rect">
            <a:avLst/>
          </a:prstGeom>
          <a:noFill/>
        </p:spPr>
        <p:txBody>
          <a:bodyPr wrap="square" rtlCol="0">
            <a:spAutoFit/>
          </a:bodyPr>
          <a:lstStyle/>
          <a:p>
            <a:pPr algn="ctr"/>
            <a:r>
              <a:rPr lang="en-US" sz="1600" b="1" i="1" dirty="0">
                <a:solidFill>
                  <a:srgbClr val="7030A0"/>
                </a:solidFill>
                <a:latin typeface="Times New Roman" pitchFamily="18" charset="0"/>
                <a:cs typeface="Times New Roman" pitchFamily="18" charset="0"/>
              </a:rPr>
              <a:t>Our mission is dedicated to helping individuals achieve lives free of domestic violence by providing care, advocacy, support, and education.</a:t>
            </a:r>
            <a:br>
              <a:rPr lang="en-US" sz="1600" b="1" i="1" dirty="0">
                <a:solidFill>
                  <a:srgbClr val="7030A0"/>
                </a:solidFill>
                <a:latin typeface="Times New Roman" pitchFamily="18" charset="0"/>
                <a:cs typeface="Times New Roman" pitchFamily="18" charset="0"/>
              </a:rPr>
            </a:br>
            <a:r>
              <a:rPr lang="en-US" sz="1600" b="1" i="1" dirty="0">
                <a:solidFill>
                  <a:srgbClr val="7030A0"/>
                </a:solidFill>
                <a:latin typeface="Times New Roman" pitchFamily="18" charset="0"/>
                <a:cs typeface="Times New Roman" pitchFamily="18" charset="0"/>
              </a:rPr>
              <a:t> </a:t>
            </a:r>
            <a:br>
              <a:rPr lang="en-US" sz="1600" b="1" i="1" dirty="0">
                <a:solidFill>
                  <a:srgbClr val="7030A0"/>
                </a:solidFill>
                <a:latin typeface="Times New Roman" pitchFamily="18" charset="0"/>
                <a:cs typeface="Times New Roman" pitchFamily="18" charset="0"/>
              </a:rPr>
            </a:br>
            <a:r>
              <a:rPr lang="en-US" sz="1600" b="1" i="1" dirty="0">
                <a:solidFill>
                  <a:srgbClr val="7030A0"/>
                </a:solidFill>
                <a:latin typeface="Times New Roman" pitchFamily="18" charset="0"/>
                <a:cs typeface="Times New Roman" pitchFamily="18" charset="0"/>
              </a:rPr>
              <a:t>Our goal is to address the immediate and ongoing needs of adult and child victims of domestic violence through the provision of comprehensive services.</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dirty="0">
                <a:ln w="0"/>
                <a:solidFill>
                  <a:srgbClr val="7030A0"/>
                </a:solidFill>
                <a:effectLst/>
                <a:latin typeface="Calibri" panose="020F0502020204030204" pitchFamily="34" charset="0"/>
              </a:rPr>
              <a:t>Counseling Services</a:t>
            </a:r>
          </a:p>
        </p:txBody>
      </p:sp>
      <p:sp>
        <p:nvSpPr>
          <p:cNvPr id="4" name="Content Placeholder 3"/>
          <p:cNvSpPr>
            <a:spLocks noGrp="1"/>
          </p:cNvSpPr>
          <p:nvPr>
            <p:ph sz="half" idx="1"/>
          </p:nvPr>
        </p:nvSpPr>
        <p:spPr>
          <a:xfrm>
            <a:off x="762000" y="1600200"/>
            <a:ext cx="7924800" cy="3962399"/>
          </a:xfrm>
        </p:spPr>
        <p:txBody>
          <a:bodyPr>
            <a:noAutofit/>
          </a:bodyPr>
          <a:lstStyle/>
          <a:p>
            <a:pPr marL="0" indent="0">
              <a:buNone/>
            </a:pPr>
            <a:r>
              <a:rPr lang="en-US" sz="2400" dirty="0">
                <a:latin typeface="Calibri" panose="020F0502020204030204" pitchFamily="34" charset="0"/>
              </a:rPr>
              <a:t>This program is available to women and men who have been, or currently are victims of domestic violence, dating violence and/or elder abuse</a:t>
            </a:r>
          </a:p>
          <a:p>
            <a:pPr marL="0" indent="0">
              <a:buNone/>
            </a:pPr>
            <a:r>
              <a:rPr lang="en-US" sz="2400" b="1" u="sng" dirty="0">
                <a:latin typeface="Calibri" panose="020F0502020204030204" pitchFamily="34" charset="0"/>
              </a:rPr>
              <a:t>Services </a:t>
            </a:r>
          </a:p>
          <a:p>
            <a:pPr lvl="1"/>
            <a:r>
              <a:rPr lang="en-US" sz="2000" dirty="0">
                <a:solidFill>
                  <a:schemeClr val="tx1"/>
                </a:solidFill>
                <a:latin typeface="Calibri" panose="020F0502020204030204" pitchFamily="34" charset="0"/>
              </a:rPr>
              <a:t>Short-term Individual Counseling</a:t>
            </a:r>
          </a:p>
          <a:p>
            <a:pPr lvl="1"/>
            <a:r>
              <a:rPr lang="en-US" sz="2000" dirty="0">
                <a:solidFill>
                  <a:schemeClr val="tx1"/>
                </a:solidFill>
                <a:latin typeface="Calibri" panose="020F0502020204030204" pitchFamily="34" charset="0"/>
              </a:rPr>
              <a:t>Support Groups in New Britain and Bristol </a:t>
            </a:r>
          </a:p>
          <a:p>
            <a:pPr lvl="1"/>
            <a:r>
              <a:rPr lang="en-US" sz="2000" dirty="0">
                <a:solidFill>
                  <a:schemeClr val="tx1"/>
                </a:solidFill>
                <a:latin typeface="Calibri" panose="020F0502020204030204" pitchFamily="34" charset="0"/>
              </a:rPr>
              <a:t>Information</a:t>
            </a:r>
          </a:p>
          <a:p>
            <a:pPr lvl="1"/>
            <a:r>
              <a:rPr lang="en-US" sz="2000" dirty="0">
                <a:solidFill>
                  <a:schemeClr val="tx1"/>
                </a:solidFill>
                <a:latin typeface="Calibri" panose="020F0502020204030204" pitchFamily="34" charset="0"/>
              </a:rPr>
              <a:t>Referrals </a:t>
            </a:r>
          </a:p>
          <a:p>
            <a:pPr lvl="1"/>
            <a:r>
              <a:rPr lang="en-US" sz="2000" dirty="0">
                <a:solidFill>
                  <a:schemeClr val="tx1"/>
                </a:solidFill>
                <a:latin typeface="Calibri" panose="020F0502020204030204" pitchFamily="34" charset="0"/>
              </a:rPr>
              <a:t>Advocacy</a:t>
            </a:r>
          </a:p>
        </p:txBody>
      </p:sp>
    </p:spTree>
    <p:extLst>
      <p:ext uri="{BB962C8B-B14F-4D97-AF65-F5344CB8AC3E}">
        <p14:creationId xmlns:p14="http://schemas.microsoft.com/office/powerpoint/2010/main" val="1954068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7030A0"/>
                </a:solidFill>
                <a:latin typeface="Calibri" panose="020F0502020204030204" pitchFamily="34" charset="0"/>
              </a:rPr>
              <a:t>Rose Hill Campus</a:t>
            </a:r>
          </a:p>
        </p:txBody>
      </p:sp>
      <p:sp>
        <p:nvSpPr>
          <p:cNvPr id="3" name="Content Placeholder 2"/>
          <p:cNvSpPr>
            <a:spLocks noGrp="1"/>
          </p:cNvSpPr>
          <p:nvPr>
            <p:ph sz="quarter" idx="1"/>
          </p:nvPr>
        </p:nvSpPr>
        <p:spPr>
          <a:xfrm>
            <a:off x="228600" y="1219200"/>
            <a:ext cx="4724400" cy="5105400"/>
          </a:xfrm>
        </p:spPr>
        <p:txBody>
          <a:bodyPr>
            <a:noAutofit/>
          </a:bodyPr>
          <a:lstStyle/>
          <a:p>
            <a:r>
              <a:rPr lang="en-US" sz="1800" dirty="0">
                <a:latin typeface="Calibri" panose="020F0502020204030204" pitchFamily="34" charset="0"/>
              </a:rPr>
              <a:t>Prudence Crandall Center's Rose Hill Campus offers survivors several housing options </a:t>
            </a:r>
          </a:p>
          <a:p>
            <a:r>
              <a:rPr lang="en-US" sz="1800" dirty="0">
                <a:latin typeface="Calibri" panose="020F0502020204030204" pitchFamily="34" charset="0"/>
              </a:rPr>
              <a:t>The Rose Hill Supportive Housing Program serves homeless women and women with children with a history of domestic violence. This program includes specialized services to help women and their children regain their independence. </a:t>
            </a:r>
          </a:p>
          <a:p>
            <a:r>
              <a:rPr lang="en-US" sz="1800" dirty="0">
                <a:latin typeface="Calibri" panose="020F0502020204030204" pitchFamily="34" charset="0"/>
              </a:rPr>
              <a:t>-8 units of transitional housing</a:t>
            </a:r>
          </a:p>
          <a:p>
            <a:r>
              <a:rPr lang="en-US" sz="1800" dirty="0">
                <a:latin typeface="Calibri" panose="020F0502020204030204" pitchFamily="34" charset="0"/>
              </a:rPr>
              <a:t>-10 units of permanent supportive housing</a:t>
            </a:r>
          </a:p>
          <a:p>
            <a:r>
              <a:rPr lang="en-US" sz="1800" dirty="0">
                <a:latin typeface="Calibri" panose="020F0502020204030204" pitchFamily="34" charset="0"/>
                <a:cs typeface="Times New Roman" pitchFamily="18" charset="0"/>
              </a:rPr>
              <a:t>-10 Scattered Site Apartments in New Britain</a:t>
            </a:r>
            <a:endParaRPr lang="en-US" sz="1800" dirty="0">
              <a:latin typeface="Calibri" panose="020F0502020204030204" pitchFamily="34" charset="0"/>
            </a:endParaRPr>
          </a:p>
        </p:txBody>
      </p:sp>
      <p:pic>
        <p:nvPicPr>
          <p:cNvPr id="4" name="Picture 2" descr="C:\Users\kfrawley\AppData\Local\Microsoft\Windows\Temporary Internet Files\Content.Outlook\XPZBWHHM\Rose Hill.png"/>
          <p:cNvPicPr>
            <a:picLocks noChangeAspect="1" noChangeArrowheads="1"/>
          </p:cNvPicPr>
          <p:nvPr/>
        </p:nvPicPr>
        <p:blipFill>
          <a:blip r:embed="rId2" cstate="print"/>
          <a:srcRect/>
          <a:stretch>
            <a:fillRect/>
          </a:stretch>
        </p:blipFill>
        <p:spPr bwMode="auto">
          <a:xfrm>
            <a:off x="5105400" y="1905000"/>
            <a:ext cx="3780183" cy="2667000"/>
          </a:xfrm>
          <a:prstGeom prst="rect">
            <a:avLst/>
          </a:prstGeom>
          <a:noFill/>
        </p:spPr>
      </p:pic>
    </p:spTree>
    <p:extLst>
      <p:ext uri="{BB962C8B-B14F-4D97-AF65-F5344CB8AC3E}">
        <p14:creationId xmlns:p14="http://schemas.microsoft.com/office/powerpoint/2010/main" val="4018576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a:effectLst/>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dirty="0">
                <a:ln w="0"/>
                <a:solidFill>
                  <a:srgbClr val="7030A0"/>
                </a:solidFill>
                <a:effectLst/>
                <a:latin typeface="Calibri" panose="020F0502020204030204" pitchFamily="34" charset="0"/>
              </a:rPr>
              <a:t>Prevention Education and Outreach</a:t>
            </a:r>
          </a:p>
        </p:txBody>
      </p:sp>
      <p:sp>
        <p:nvSpPr>
          <p:cNvPr id="3" name="Content Placeholder 2"/>
          <p:cNvSpPr>
            <a:spLocks noGrp="1"/>
          </p:cNvSpPr>
          <p:nvPr>
            <p:ph idx="1"/>
          </p:nvPr>
        </p:nvSpPr>
        <p:spPr>
          <a:xfrm>
            <a:off x="514350" y="1219200"/>
            <a:ext cx="7886700" cy="4953000"/>
          </a:xfrm>
        </p:spPr>
        <p:txBody>
          <a:bodyPr>
            <a:normAutofit/>
          </a:bodyPr>
          <a:lstStyle/>
          <a:p>
            <a:r>
              <a:rPr lang="en-US" sz="2000" dirty="0">
                <a:latin typeface="Calibri" panose="020F0502020204030204" pitchFamily="34" charset="0"/>
              </a:rPr>
              <a:t>Designed to reduce domestic violence in our communities by providing prevention education programs. </a:t>
            </a:r>
          </a:p>
          <a:p>
            <a:endParaRPr lang="en-US" sz="2000" dirty="0">
              <a:latin typeface="Calibri" panose="020F0502020204030204" pitchFamily="34" charset="0"/>
            </a:endParaRPr>
          </a:p>
          <a:p>
            <a:r>
              <a:rPr lang="en-US" sz="2000" dirty="0">
                <a:latin typeface="Calibri" panose="020F0502020204030204" pitchFamily="34" charset="0"/>
              </a:rPr>
              <a:t>Available for schools, Churches, and Community Groups on a variety of topics related to domestic violence. </a:t>
            </a:r>
          </a:p>
          <a:p>
            <a:endParaRPr lang="en-US" sz="2000" dirty="0">
              <a:latin typeface="Calibri" panose="020F0502020204030204" pitchFamily="34" charset="0"/>
            </a:endParaRPr>
          </a:p>
          <a:p>
            <a:r>
              <a:rPr lang="en-US" sz="2000" dirty="0">
                <a:latin typeface="Calibri" panose="020F0502020204030204" pitchFamily="34" charset="0"/>
              </a:rPr>
              <a:t>Training Programs are also available for Childcare Providers, Police, Medical Personnel and other Professionals.</a:t>
            </a:r>
          </a:p>
        </p:txBody>
      </p:sp>
      <p:pic>
        <p:nvPicPr>
          <p:cNvPr id="4" name="Picture 3" descr="teaching_2.gif"/>
          <p:cNvPicPr>
            <a:picLocks noChangeAspect="1"/>
          </p:cNvPicPr>
          <p:nvPr/>
        </p:nvPicPr>
        <p:blipFill>
          <a:blip r:embed="rId3" cstate="print"/>
          <a:stretch>
            <a:fillRect/>
          </a:stretch>
        </p:blipFill>
        <p:spPr>
          <a:xfrm>
            <a:off x="3048000" y="4114800"/>
            <a:ext cx="3028592" cy="2133600"/>
          </a:xfrm>
          <a:prstGeom prst="rect">
            <a:avLst/>
          </a:prstGeom>
        </p:spPr>
      </p:pic>
    </p:spTree>
    <p:extLst>
      <p:ext uri="{BB962C8B-B14F-4D97-AF65-F5344CB8AC3E}">
        <p14:creationId xmlns:p14="http://schemas.microsoft.com/office/powerpoint/2010/main" val="727198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a:ln w="0"/>
                <a:solidFill>
                  <a:srgbClr val="7030A0"/>
                </a:solidFill>
                <a:effectLst/>
                <a:latin typeface="Calibri" panose="020F0502020204030204" pitchFamily="34" charset="0"/>
              </a:rPr>
              <a:t>Child Advocacy Program</a:t>
            </a:r>
          </a:p>
        </p:txBody>
      </p:sp>
      <p:pic>
        <p:nvPicPr>
          <p:cNvPr id="5" name="Content Placeholder 4" descr="bigstockphoto_Happy_Children_1375713.jpg"/>
          <p:cNvPicPr>
            <a:picLocks noGrp="1" noChangeAspect="1"/>
          </p:cNvPicPr>
          <p:nvPr>
            <p:ph sz="half" idx="1"/>
          </p:nvPr>
        </p:nvPicPr>
        <p:blipFill>
          <a:blip r:embed="rId3" cstate="print"/>
          <a:stretch>
            <a:fillRect/>
          </a:stretch>
        </p:blipFill>
        <p:spPr>
          <a:xfrm>
            <a:off x="457200" y="1752601"/>
            <a:ext cx="4038600" cy="2971800"/>
          </a:xfrm>
        </p:spPr>
      </p:pic>
      <p:sp>
        <p:nvSpPr>
          <p:cNvPr id="4" name="Content Placeholder 3"/>
          <p:cNvSpPr>
            <a:spLocks noGrp="1"/>
          </p:cNvSpPr>
          <p:nvPr>
            <p:ph sz="half" idx="2"/>
          </p:nvPr>
        </p:nvSpPr>
        <p:spPr/>
        <p:txBody>
          <a:bodyPr>
            <a:normAutofit/>
          </a:bodyPr>
          <a:lstStyle/>
          <a:p>
            <a:pPr marL="0" indent="0">
              <a:buNone/>
            </a:pPr>
            <a:r>
              <a:rPr lang="en-US" sz="2000" dirty="0">
                <a:latin typeface="Calibri" panose="020F0502020204030204" pitchFamily="34" charset="0"/>
              </a:rPr>
              <a:t>This program provides services to children whose lives are affected by domestic violence. </a:t>
            </a:r>
          </a:p>
          <a:p>
            <a:pPr>
              <a:buNone/>
            </a:pPr>
            <a:r>
              <a:rPr lang="en-US" sz="2000" b="1" u="sng" dirty="0">
                <a:latin typeface="Calibri" panose="020F0502020204030204" pitchFamily="34" charset="0"/>
              </a:rPr>
              <a:t>Services</a:t>
            </a:r>
            <a:r>
              <a:rPr lang="en-US" sz="2000" u="sng" dirty="0">
                <a:latin typeface="Calibri" panose="020F0502020204030204" pitchFamily="34" charset="0"/>
              </a:rPr>
              <a:t>:</a:t>
            </a:r>
          </a:p>
          <a:p>
            <a:r>
              <a:rPr lang="en-US" sz="2000" dirty="0">
                <a:latin typeface="Calibri" panose="020F0502020204030204" pitchFamily="34" charset="0"/>
              </a:rPr>
              <a:t>Educational And Recreational activities</a:t>
            </a:r>
          </a:p>
          <a:p>
            <a:r>
              <a:rPr lang="en-US" sz="2000" dirty="0">
                <a:latin typeface="Calibri" panose="020F0502020204030204" pitchFamily="34" charset="0"/>
              </a:rPr>
              <a:t>Individual counseling</a:t>
            </a:r>
          </a:p>
          <a:p>
            <a:r>
              <a:rPr lang="en-US" sz="2000" dirty="0">
                <a:latin typeface="Calibri" panose="020F0502020204030204" pitchFamily="34" charset="0"/>
              </a:rPr>
              <a:t>Support Groups</a:t>
            </a:r>
          </a:p>
          <a:p>
            <a:r>
              <a:rPr lang="en-US" sz="2000" dirty="0">
                <a:latin typeface="Calibri" panose="020F0502020204030204" pitchFamily="34" charset="0"/>
              </a:rPr>
              <a:t>Advocacy and Referrals. </a:t>
            </a:r>
          </a:p>
          <a:p>
            <a:r>
              <a:rPr lang="en-US" sz="2000" dirty="0">
                <a:latin typeface="Calibri" panose="020F0502020204030204" pitchFamily="34" charset="0"/>
              </a:rPr>
              <a:t>These services are available to sheltered and non-sheltered children, youth and teens.</a:t>
            </a:r>
          </a:p>
        </p:txBody>
      </p:sp>
    </p:spTree>
    <p:extLst>
      <p:ext uri="{BB962C8B-B14F-4D97-AF65-F5344CB8AC3E}">
        <p14:creationId xmlns:p14="http://schemas.microsoft.com/office/powerpoint/2010/main" val="3293564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all" dirty="0">
                <a:solidFill>
                  <a:srgbClr val="7030A0"/>
                </a:solidFill>
                <a:latin typeface="Calibri" panose="020F0502020204030204" pitchFamily="34" charset="0"/>
              </a:rPr>
              <a:t>Shelter Services </a:t>
            </a:r>
          </a:p>
        </p:txBody>
      </p:sp>
      <p:sp>
        <p:nvSpPr>
          <p:cNvPr id="3" name="Content Placeholder 2"/>
          <p:cNvSpPr>
            <a:spLocks noGrp="1"/>
          </p:cNvSpPr>
          <p:nvPr>
            <p:ph idx="1"/>
          </p:nvPr>
        </p:nvSpPr>
        <p:spPr/>
        <p:txBody>
          <a:bodyPr>
            <a:normAutofit/>
          </a:bodyPr>
          <a:lstStyle/>
          <a:p>
            <a:r>
              <a:rPr lang="en-US" sz="2000" dirty="0">
                <a:latin typeface="Calibri" panose="020F0502020204030204" pitchFamily="34" charset="0"/>
              </a:rPr>
              <a:t>The center provides a 20-bed emergency shelter for men, women, and children who are forced to flee their homes because of domestic violence.</a:t>
            </a:r>
          </a:p>
          <a:p>
            <a:r>
              <a:rPr lang="en-US" sz="2000" dirty="0">
                <a:latin typeface="Calibri" panose="020F0502020204030204" pitchFamily="34" charset="0"/>
              </a:rPr>
              <a:t>Residents can stay in shelter for a period of up to 60 days (stays can be extended).</a:t>
            </a:r>
          </a:p>
          <a:p>
            <a:pPr marL="0" indent="0">
              <a:buNone/>
            </a:pPr>
            <a:r>
              <a:rPr lang="en-US" sz="2000" b="1" u="sng" dirty="0">
                <a:latin typeface="Calibri" panose="020F0502020204030204" pitchFamily="34" charset="0"/>
              </a:rPr>
              <a:t>Access to services including:</a:t>
            </a:r>
          </a:p>
          <a:p>
            <a:pPr lvl="1"/>
            <a:r>
              <a:rPr lang="en-US" sz="2000" dirty="0">
                <a:solidFill>
                  <a:schemeClr val="tx1"/>
                </a:solidFill>
                <a:latin typeface="Calibri" panose="020F0502020204030204" pitchFamily="34" charset="0"/>
              </a:rPr>
              <a:t>Individual Counseling</a:t>
            </a:r>
          </a:p>
          <a:p>
            <a:pPr lvl="1"/>
            <a:r>
              <a:rPr lang="en-US" sz="2000" dirty="0">
                <a:solidFill>
                  <a:schemeClr val="tx1"/>
                </a:solidFill>
                <a:latin typeface="Calibri" panose="020F0502020204030204" pitchFamily="34" charset="0"/>
              </a:rPr>
              <a:t>Support Groups</a:t>
            </a:r>
          </a:p>
          <a:p>
            <a:pPr lvl="1"/>
            <a:r>
              <a:rPr lang="en-US" sz="2000" dirty="0">
                <a:solidFill>
                  <a:schemeClr val="tx1"/>
                </a:solidFill>
                <a:latin typeface="Calibri" panose="020F0502020204030204" pitchFamily="34" charset="0"/>
              </a:rPr>
              <a:t>Advocacy</a:t>
            </a:r>
          </a:p>
          <a:p>
            <a:pPr lvl="1"/>
            <a:r>
              <a:rPr lang="en-US" sz="2000" dirty="0">
                <a:solidFill>
                  <a:schemeClr val="tx1"/>
                </a:solidFill>
                <a:latin typeface="Calibri" panose="020F0502020204030204" pitchFamily="34" charset="0"/>
              </a:rPr>
              <a:t>Information and Referrals to Legal Services</a:t>
            </a:r>
          </a:p>
          <a:p>
            <a:pPr lvl="1"/>
            <a:r>
              <a:rPr lang="en-US" sz="2000" dirty="0">
                <a:solidFill>
                  <a:schemeClr val="tx1"/>
                </a:solidFill>
                <a:latin typeface="Calibri" panose="020F0502020204030204" pitchFamily="34" charset="0"/>
              </a:rPr>
              <a:t>Housing Services</a:t>
            </a:r>
          </a:p>
          <a:p>
            <a:pPr lvl="1"/>
            <a:r>
              <a:rPr lang="en-US" sz="2000" dirty="0">
                <a:solidFill>
                  <a:schemeClr val="tx1"/>
                </a:solidFill>
                <a:latin typeface="Calibri" panose="020F0502020204030204" pitchFamily="34" charset="0"/>
              </a:rPr>
              <a:t>Mental Health/Substance Abuse Services</a:t>
            </a:r>
          </a:p>
        </p:txBody>
      </p:sp>
      <p:pic>
        <p:nvPicPr>
          <p:cNvPr id="4" name="Picture 3" descr="Family clip art.jpg"/>
          <p:cNvPicPr>
            <a:picLocks noChangeAspect="1"/>
          </p:cNvPicPr>
          <p:nvPr/>
        </p:nvPicPr>
        <p:blipFill>
          <a:blip r:embed="rId3" cstate="print"/>
          <a:stretch>
            <a:fillRect/>
          </a:stretch>
        </p:blipFill>
        <p:spPr>
          <a:xfrm>
            <a:off x="5980534" y="3657600"/>
            <a:ext cx="2514600" cy="1885950"/>
          </a:xfrm>
          <a:prstGeom prst="rect">
            <a:avLst/>
          </a:prstGeom>
        </p:spPr>
      </p:pic>
    </p:spTree>
    <p:extLst>
      <p:ext uri="{BB962C8B-B14F-4D97-AF65-F5344CB8AC3E}">
        <p14:creationId xmlns:p14="http://schemas.microsoft.com/office/powerpoint/2010/main" val="935601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dirty="0">
                <a:ln w="0"/>
                <a:solidFill>
                  <a:srgbClr val="7030A0"/>
                </a:solidFill>
                <a:effectLst/>
                <a:latin typeface="Calibri" panose="020F0502020204030204" pitchFamily="34" charset="0"/>
              </a:rPr>
              <a:t>Family Violence Victim Advocate </a:t>
            </a:r>
            <a:br>
              <a:rPr lang="en-US" b="1" cap="all" dirty="0">
                <a:ln w="0"/>
                <a:solidFill>
                  <a:srgbClr val="7030A0"/>
                </a:solidFill>
                <a:effectLst/>
                <a:latin typeface="Calibri" panose="020F0502020204030204" pitchFamily="34" charset="0"/>
              </a:rPr>
            </a:br>
            <a:r>
              <a:rPr lang="en-US" b="1" cap="all" dirty="0">
                <a:ln w="0"/>
                <a:solidFill>
                  <a:srgbClr val="7030A0"/>
                </a:solidFill>
                <a:effectLst/>
                <a:latin typeface="Calibri" panose="020F0502020204030204" pitchFamily="34" charset="0"/>
              </a:rPr>
              <a:t>(FVVA) Program</a:t>
            </a:r>
          </a:p>
        </p:txBody>
      </p:sp>
      <p:sp>
        <p:nvSpPr>
          <p:cNvPr id="3" name="Content Placeholder 2"/>
          <p:cNvSpPr>
            <a:spLocks noGrp="1"/>
          </p:cNvSpPr>
          <p:nvPr>
            <p:ph sz="half" idx="1"/>
          </p:nvPr>
        </p:nvSpPr>
        <p:spPr/>
        <p:txBody>
          <a:bodyPr>
            <a:noAutofit/>
          </a:bodyPr>
          <a:lstStyle/>
          <a:p>
            <a:r>
              <a:rPr lang="en-US" sz="2200" dirty="0">
                <a:latin typeface="Calibri" panose="020F0502020204030204" pitchFamily="34" charset="0"/>
              </a:rPr>
              <a:t>The FVVA’s work in New Britain and Bristol Courts.</a:t>
            </a:r>
          </a:p>
          <a:p>
            <a:endParaRPr lang="en-US" sz="2200" dirty="0">
              <a:latin typeface="Calibri" panose="020F0502020204030204" pitchFamily="34" charset="0"/>
            </a:endParaRPr>
          </a:p>
          <a:p>
            <a:r>
              <a:rPr lang="en-US" sz="2200" dirty="0">
                <a:latin typeface="Calibri" panose="020F0502020204030204" pitchFamily="34" charset="0"/>
              </a:rPr>
              <a:t>The FVVA Program assists victims of domestic violence through the civil and criminal court process by providing information and support.</a:t>
            </a:r>
          </a:p>
          <a:p>
            <a:pPr marL="0" indent="0">
              <a:buNone/>
            </a:pPr>
            <a:endParaRPr lang="en-US" sz="2200" dirty="0">
              <a:latin typeface="Calibri" panose="020F0502020204030204" pitchFamily="34" charset="0"/>
            </a:endParaRPr>
          </a:p>
          <a:p>
            <a:r>
              <a:rPr lang="en-US" sz="2200" dirty="0">
                <a:latin typeface="Calibri" panose="020F0502020204030204" pitchFamily="34" charset="0"/>
              </a:rPr>
              <a:t>The FVVA meets with the victims to determine the extent of violence and to provide counseling, information and referrals.</a:t>
            </a:r>
          </a:p>
        </p:txBody>
      </p:sp>
      <p:pic>
        <p:nvPicPr>
          <p:cNvPr id="6" name="Content Placeholder 5" descr="courtroom-thumb-450x360.jpg"/>
          <p:cNvPicPr>
            <a:picLocks noGrp="1" noChangeAspect="1"/>
          </p:cNvPicPr>
          <p:nvPr>
            <p:ph sz="half" idx="2"/>
          </p:nvPr>
        </p:nvPicPr>
        <p:blipFill>
          <a:blip r:embed="rId3" cstate="print"/>
          <a:stretch>
            <a:fillRect/>
          </a:stretch>
        </p:blipFill>
        <p:spPr>
          <a:xfrm>
            <a:off x="4876800" y="1600200"/>
            <a:ext cx="2895600" cy="2316480"/>
          </a:xfrm>
        </p:spPr>
      </p:pic>
    </p:spTree>
    <p:extLst>
      <p:ext uri="{BB962C8B-B14F-4D97-AF65-F5344CB8AC3E}">
        <p14:creationId xmlns:p14="http://schemas.microsoft.com/office/powerpoint/2010/main" val="3524360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793" cy="797243"/>
          </a:xfrm>
          <a:prstGeom prst="rect">
            <a:avLst/>
          </a:prstGeom>
        </p:spPr>
      </p:pic>
      <p:sp>
        <p:nvSpPr>
          <p:cNvPr id="2" name="Title 1"/>
          <p:cNvSpPr>
            <a:spLocks noGrp="1"/>
          </p:cNvSpPr>
          <p:nvPr>
            <p:ph type="ctrTitle"/>
          </p:nvPr>
        </p:nvSpPr>
        <p:spPr>
          <a:xfrm>
            <a:off x="0" y="0"/>
            <a:ext cx="9144000" cy="797243"/>
          </a:xfrm>
        </p:spPr>
        <p:txBody>
          <a:bodyPr>
            <a:normAutofit/>
          </a:bodyPr>
          <a:lstStyle/>
          <a:p>
            <a:r>
              <a:rPr lang="en-US" sz="3600" dirty="0">
                <a:solidFill>
                  <a:srgbClr val="4F4F4F"/>
                </a:solidFill>
                <a:latin typeface="Avenir LT Std 35 Light" panose="020B0402020203020204" pitchFamily="34" charset="0"/>
              </a:rPr>
              <a:t>What is Domestic Violence?</a:t>
            </a:r>
          </a:p>
        </p:txBody>
      </p:sp>
      <p:pic>
        <p:nvPicPr>
          <p:cNvPr id="7" name="Picture 6"/>
          <p:cNvPicPr>
            <a:picLocks noChangeAspect="1"/>
          </p:cNvPicPr>
          <p:nvPr/>
        </p:nvPicPr>
        <p:blipFill>
          <a:blip r:embed="rId3" cstate="print"/>
          <a:stretch>
            <a:fillRect/>
          </a:stretch>
        </p:blipFill>
        <p:spPr>
          <a:xfrm>
            <a:off x="7859729" y="6172200"/>
            <a:ext cx="945833" cy="420371"/>
          </a:xfrm>
          <a:prstGeom prst="rect">
            <a:avLst/>
          </a:prstGeom>
        </p:spPr>
      </p:pic>
      <p:sp>
        <p:nvSpPr>
          <p:cNvPr id="4" name="TextBox 3"/>
          <p:cNvSpPr txBox="1"/>
          <p:nvPr/>
        </p:nvSpPr>
        <p:spPr>
          <a:xfrm>
            <a:off x="4114800" y="1614979"/>
            <a:ext cx="4292392" cy="2631490"/>
          </a:xfrm>
          <a:prstGeom prst="rect">
            <a:avLst/>
          </a:prstGeom>
          <a:noFill/>
        </p:spPr>
        <p:txBody>
          <a:bodyPr wrap="square" rtlCol="0">
            <a:spAutoFit/>
          </a:bodyPr>
          <a:lstStyle/>
          <a:p>
            <a:pPr marL="342900" indent="-342900">
              <a:buFont typeface="Arial" panose="020B0604020202020204" pitchFamily="34" charset="0"/>
              <a:buChar char="•"/>
            </a:pPr>
            <a:r>
              <a:rPr lang="en-US" sz="2100" dirty="0">
                <a:solidFill>
                  <a:prstClr val="black"/>
                </a:solidFill>
                <a:latin typeface="Avenir LT Std 35 Light" panose="020B0402020203020204" pitchFamily="34" charset="0"/>
              </a:rPr>
              <a:t>Domestic violence is a pattern of abusive and coercive behaviors that abusers use to control their intimate partners.</a:t>
            </a:r>
          </a:p>
          <a:p>
            <a:pPr marL="342900" indent="-342900">
              <a:buFont typeface="Arial" panose="020B0604020202020204" pitchFamily="34" charset="0"/>
              <a:buChar char="•"/>
            </a:pPr>
            <a:endParaRPr lang="en-US" sz="900" dirty="0">
              <a:solidFill>
                <a:prstClr val="black"/>
              </a:solidFill>
              <a:latin typeface="Avenir LT Std 35 Light" panose="020B0402020203020204" pitchFamily="34" charset="0"/>
            </a:endParaRPr>
          </a:p>
          <a:p>
            <a:pPr marL="342900" indent="-342900">
              <a:buFont typeface="Arial" panose="020B0604020202020204" pitchFamily="34" charset="0"/>
              <a:buChar char="•"/>
            </a:pPr>
            <a:r>
              <a:rPr lang="en-US" sz="2100" dirty="0">
                <a:solidFill>
                  <a:prstClr val="black"/>
                </a:solidFill>
                <a:latin typeface="Avenir LT Std 35 Light" panose="020B0402020203020204" pitchFamily="34" charset="0"/>
              </a:rPr>
              <a:t>It is an intentional behavior. It’s purpose is to exert </a:t>
            </a:r>
            <a:r>
              <a:rPr lang="en-US" sz="2100" b="1" dirty="0">
                <a:solidFill>
                  <a:srgbClr val="A8AF27"/>
                </a:solidFill>
                <a:latin typeface="Avenir LT Std 35 Light" panose="020B0402020203020204" pitchFamily="34" charset="0"/>
              </a:rPr>
              <a:t>control and power </a:t>
            </a:r>
            <a:r>
              <a:rPr lang="en-US" sz="2100" dirty="0">
                <a:solidFill>
                  <a:prstClr val="black"/>
                </a:solidFill>
                <a:latin typeface="Avenir LT Std 35 Light" panose="020B0402020203020204" pitchFamily="34" charset="0"/>
              </a:rPr>
              <a:t>over another person.</a:t>
            </a:r>
          </a:p>
          <a:p>
            <a:pPr marL="342900" indent="-342900">
              <a:buFont typeface="Arial" panose="020B0604020202020204" pitchFamily="34" charset="0"/>
              <a:buChar char="•"/>
            </a:pPr>
            <a:endParaRPr lang="en-US" sz="900" dirty="0">
              <a:solidFill>
                <a:prstClr val="black"/>
              </a:solidFill>
              <a:latin typeface="Avenir LT Std 35 Light" panose="020B0402020203020204" pitchFamily="34" charset="0"/>
            </a:endParaRPr>
          </a:p>
        </p:txBody>
      </p:sp>
      <p:pic>
        <p:nvPicPr>
          <p:cNvPr id="6" name="Picture 5"/>
          <p:cNvPicPr>
            <a:picLocks noChangeAspect="1"/>
          </p:cNvPicPr>
          <p:nvPr/>
        </p:nvPicPr>
        <p:blipFill>
          <a:blip r:embed="rId4"/>
          <a:stretch>
            <a:fillRect/>
          </a:stretch>
        </p:blipFill>
        <p:spPr>
          <a:xfrm>
            <a:off x="762000" y="1676400"/>
            <a:ext cx="2638425" cy="3333750"/>
          </a:xfrm>
          <a:prstGeom prst="rect">
            <a:avLst/>
          </a:prstGeom>
        </p:spPr>
      </p:pic>
    </p:spTree>
    <p:extLst>
      <p:ext uri="{BB962C8B-B14F-4D97-AF65-F5344CB8AC3E}">
        <p14:creationId xmlns:p14="http://schemas.microsoft.com/office/powerpoint/2010/main" val="1783737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793" cy="797243"/>
          </a:xfrm>
          <a:prstGeom prst="rect">
            <a:avLst/>
          </a:prstGeom>
        </p:spPr>
      </p:pic>
      <p:sp>
        <p:nvSpPr>
          <p:cNvPr id="2" name="Title 1"/>
          <p:cNvSpPr>
            <a:spLocks noGrp="1"/>
          </p:cNvSpPr>
          <p:nvPr>
            <p:ph type="ctrTitle"/>
          </p:nvPr>
        </p:nvSpPr>
        <p:spPr>
          <a:xfrm>
            <a:off x="0" y="0"/>
            <a:ext cx="9144792" cy="797243"/>
          </a:xfrm>
        </p:spPr>
        <p:txBody>
          <a:bodyPr>
            <a:normAutofit/>
          </a:bodyPr>
          <a:lstStyle/>
          <a:p>
            <a:r>
              <a:rPr lang="en-US" sz="3600" dirty="0">
                <a:solidFill>
                  <a:srgbClr val="4F4F4F"/>
                </a:solidFill>
                <a:latin typeface="Avenir LT Std 35 Light" panose="020B0402020203020204" pitchFamily="34" charset="0"/>
              </a:rPr>
              <a:t>What is Domestic Violence?</a:t>
            </a:r>
          </a:p>
        </p:txBody>
      </p:sp>
      <p:pic>
        <p:nvPicPr>
          <p:cNvPr id="7" name="Picture 6"/>
          <p:cNvPicPr>
            <a:picLocks noChangeAspect="1"/>
          </p:cNvPicPr>
          <p:nvPr/>
        </p:nvPicPr>
        <p:blipFill>
          <a:blip r:embed="rId3" cstate="print"/>
          <a:stretch>
            <a:fillRect/>
          </a:stretch>
        </p:blipFill>
        <p:spPr>
          <a:xfrm>
            <a:off x="7859729" y="6172200"/>
            <a:ext cx="945833" cy="420371"/>
          </a:xfrm>
          <a:prstGeom prst="rect">
            <a:avLst/>
          </a:prstGeom>
        </p:spPr>
      </p:pic>
      <p:sp>
        <p:nvSpPr>
          <p:cNvPr id="4" name="TextBox 3"/>
          <p:cNvSpPr txBox="1"/>
          <p:nvPr/>
        </p:nvSpPr>
        <p:spPr>
          <a:xfrm>
            <a:off x="533400" y="1341832"/>
            <a:ext cx="4953000" cy="4585871"/>
          </a:xfrm>
          <a:prstGeom prst="rect">
            <a:avLst/>
          </a:prstGeom>
          <a:noFill/>
        </p:spPr>
        <p:txBody>
          <a:bodyPr wrap="square" rtlCol="0">
            <a:spAutoFit/>
          </a:bodyPr>
          <a:lstStyle/>
          <a:p>
            <a:endParaRPr lang="en-US" sz="2400" dirty="0">
              <a:solidFill>
                <a:prstClr val="black"/>
              </a:solidFill>
            </a:endParaRPr>
          </a:p>
          <a:p>
            <a:r>
              <a:rPr lang="en-US" sz="2000" dirty="0">
                <a:solidFill>
                  <a:prstClr val="black"/>
                </a:solidFill>
                <a:latin typeface="Avenir LT Std 35 Light" panose="020B0402020203020204" pitchFamily="34" charset="0"/>
              </a:rPr>
              <a:t>Domestic violence is fluid.  It is a </a:t>
            </a:r>
            <a:r>
              <a:rPr lang="en-US" sz="2400" b="1" dirty="0">
                <a:solidFill>
                  <a:srgbClr val="A8AF27"/>
                </a:solidFill>
                <a:latin typeface="Avenir LT Std 35 Light" panose="020B0402020203020204" pitchFamily="34" charset="0"/>
              </a:rPr>
              <a:t>pattern</a:t>
            </a:r>
            <a:r>
              <a:rPr lang="en-US" sz="2000" dirty="0">
                <a:solidFill>
                  <a:prstClr val="black"/>
                </a:solidFill>
                <a:latin typeface="Avenir LT Std 35 Light" panose="020B0402020203020204" pitchFamily="34" charset="0"/>
              </a:rPr>
              <a:t> of behaviors, </a:t>
            </a:r>
            <a:r>
              <a:rPr lang="en-US" sz="2400" b="1" dirty="0">
                <a:solidFill>
                  <a:srgbClr val="A8AF27"/>
                </a:solidFill>
                <a:latin typeface="Avenir LT Std 35 Light" panose="020B0402020203020204" pitchFamily="34" charset="0"/>
              </a:rPr>
              <a:t>not a single event </a:t>
            </a:r>
            <a:r>
              <a:rPr lang="en-US" sz="2000" dirty="0">
                <a:solidFill>
                  <a:prstClr val="black"/>
                </a:solidFill>
                <a:latin typeface="Avenir LT Std 35 Light" panose="020B0402020203020204" pitchFamily="34" charset="0"/>
              </a:rPr>
              <a:t>or an isolated incident.  Events include both positive and negative behaviors.</a:t>
            </a:r>
          </a:p>
          <a:p>
            <a:endParaRPr lang="en-US" sz="2400" dirty="0">
              <a:solidFill>
                <a:prstClr val="black"/>
              </a:solidFill>
              <a:latin typeface="Avenir LT Std 35 Light" panose="020B0402020203020204" pitchFamily="34" charset="0"/>
            </a:endParaRPr>
          </a:p>
          <a:p>
            <a:r>
              <a:rPr lang="en-US" sz="2000" dirty="0">
                <a:solidFill>
                  <a:prstClr val="black"/>
                </a:solidFill>
                <a:latin typeface="Avenir LT Std 35 Light" panose="020B0402020203020204" pitchFamily="34" charset="0"/>
              </a:rPr>
              <a:t>Domestic violence will </a:t>
            </a:r>
            <a:r>
              <a:rPr lang="en-US" sz="2400" b="1" dirty="0">
                <a:solidFill>
                  <a:srgbClr val="A8AF27"/>
                </a:solidFill>
                <a:latin typeface="Avenir LT Std 35 Light" panose="020B0402020203020204" pitchFamily="34" charset="0"/>
              </a:rPr>
              <a:t>escalate</a:t>
            </a:r>
            <a:r>
              <a:rPr lang="en-US" sz="2000" dirty="0">
                <a:solidFill>
                  <a:prstClr val="black"/>
                </a:solidFill>
                <a:latin typeface="Avenir LT Std 35 Light" panose="020B0402020203020204" pitchFamily="34" charset="0"/>
              </a:rPr>
              <a:t> over time.  Abuse can happen at a very slow pace. </a:t>
            </a:r>
            <a:r>
              <a:rPr lang="en-US" sz="2400" b="1" dirty="0">
                <a:solidFill>
                  <a:srgbClr val="A8AF27"/>
                </a:solidFill>
                <a:latin typeface="Avenir LT Std 35 Light" panose="020B0402020203020204" pitchFamily="34" charset="0"/>
              </a:rPr>
              <a:t>Little by little</a:t>
            </a:r>
            <a:r>
              <a:rPr lang="en-US" sz="2000" dirty="0">
                <a:solidFill>
                  <a:prstClr val="black"/>
                </a:solidFill>
                <a:latin typeface="Avenir LT Std 35 Light" panose="020B0402020203020204" pitchFamily="34" charset="0"/>
              </a:rPr>
              <a:t>, a relationship goes from </a:t>
            </a:r>
            <a:r>
              <a:rPr lang="en-US" sz="2400" b="1" dirty="0">
                <a:solidFill>
                  <a:srgbClr val="A8AF27"/>
                </a:solidFill>
                <a:latin typeface="Avenir LT Std 35 Light" panose="020B0402020203020204" pitchFamily="34" charset="0"/>
              </a:rPr>
              <a:t>healthy-unhealthy-abusive </a:t>
            </a:r>
            <a:r>
              <a:rPr lang="en-US" sz="2000" dirty="0">
                <a:solidFill>
                  <a:prstClr val="black"/>
                </a:solidFill>
                <a:latin typeface="Avenir LT Std 35 Light" panose="020B0402020203020204" pitchFamily="34" charset="0"/>
              </a:rPr>
              <a:t>before it is recognized by the victim.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2714" y="3733800"/>
            <a:ext cx="2140064" cy="19812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2714" y="1600200"/>
            <a:ext cx="2127616" cy="2034568"/>
          </a:xfrm>
          <a:prstGeom prst="rect">
            <a:avLst/>
          </a:prstGeom>
        </p:spPr>
      </p:pic>
    </p:spTree>
    <p:extLst>
      <p:ext uri="{BB962C8B-B14F-4D97-AF65-F5344CB8AC3E}">
        <p14:creationId xmlns:p14="http://schemas.microsoft.com/office/powerpoint/2010/main" val="1611145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793" cy="797243"/>
          </a:xfrm>
          <a:prstGeom prst="rect">
            <a:avLst/>
          </a:prstGeom>
        </p:spPr>
      </p:pic>
      <p:sp>
        <p:nvSpPr>
          <p:cNvPr id="2" name="Title 1"/>
          <p:cNvSpPr>
            <a:spLocks noGrp="1"/>
          </p:cNvSpPr>
          <p:nvPr>
            <p:ph type="ctrTitle"/>
          </p:nvPr>
        </p:nvSpPr>
        <p:spPr>
          <a:xfrm>
            <a:off x="0" y="0"/>
            <a:ext cx="9144000" cy="797243"/>
          </a:xfrm>
        </p:spPr>
        <p:txBody>
          <a:bodyPr>
            <a:normAutofit/>
          </a:bodyPr>
          <a:lstStyle/>
          <a:p>
            <a:r>
              <a:rPr lang="en-US" sz="3600" dirty="0">
                <a:solidFill>
                  <a:srgbClr val="4F4F4F"/>
                </a:solidFill>
                <a:latin typeface="Avenir LT Std 35 Light" panose="020B0402020203020204" pitchFamily="34" charset="0"/>
              </a:rPr>
              <a:t>What is Domestic Violence?</a:t>
            </a:r>
          </a:p>
        </p:txBody>
      </p:sp>
      <p:pic>
        <p:nvPicPr>
          <p:cNvPr id="7" name="Picture 6"/>
          <p:cNvPicPr>
            <a:picLocks noChangeAspect="1"/>
          </p:cNvPicPr>
          <p:nvPr/>
        </p:nvPicPr>
        <p:blipFill>
          <a:blip r:embed="rId3" cstate="print"/>
          <a:stretch>
            <a:fillRect/>
          </a:stretch>
        </p:blipFill>
        <p:spPr>
          <a:xfrm>
            <a:off x="7859729" y="6172200"/>
            <a:ext cx="945833" cy="420371"/>
          </a:xfrm>
          <a:prstGeom prst="rect">
            <a:avLst/>
          </a:prstGeom>
        </p:spPr>
      </p:pic>
      <p:sp>
        <p:nvSpPr>
          <p:cNvPr id="4" name="TextBox 3"/>
          <p:cNvSpPr txBox="1"/>
          <p:nvPr/>
        </p:nvSpPr>
        <p:spPr>
          <a:xfrm>
            <a:off x="3886200" y="1371600"/>
            <a:ext cx="4724770" cy="3600986"/>
          </a:xfrm>
          <a:prstGeom prst="rect">
            <a:avLst/>
          </a:prstGeom>
          <a:noFill/>
        </p:spPr>
        <p:txBody>
          <a:bodyPr wrap="square" rtlCol="0">
            <a:spAutoFit/>
          </a:bodyPr>
          <a:lstStyle/>
          <a:p>
            <a:endParaRPr lang="en-US" sz="2400" dirty="0">
              <a:solidFill>
                <a:prstClr val="black"/>
              </a:solidFill>
            </a:endParaRPr>
          </a:p>
          <a:p>
            <a:pPr algn="ctr"/>
            <a:r>
              <a:rPr lang="en-US" sz="2400" dirty="0">
                <a:solidFill>
                  <a:prstClr val="black"/>
                </a:solidFill>
                <a:latin typeface="Avenir LT Std 35 Light" panose="020B0402020203020204" pitchFamily="34" charset="0"/>
              </a:rPr>
              <a:t>Domestic violence is </a:t>
            </a:r>
            <a:r>
              <a:rPr lang="en-US" sz="3000" b="1" dirty="0">
                <a:solidFill>
                  <a:srgbClr val="A8AF27"/>
                </a:solidFill>
                <a:latin typeface="Avenir LT Std 35 Light" panose="020B0402020203020204" pitchFamily="34" charset="0"/>
              </a:rPr>
              <a:t>intentional.</a:t>
            </a:r>
          </a:p>
          <a:p>
            <a:pPr algn="ctr"/>
            <a:endParaRPr lang="en-US" sz="1000" b="1" dirty="0">
              <a:solidFill>
                <a:srgbClr val="A8AF27"/>
              </a:solidFill>
              <a:latin typeface="Avenir LT Std 35 Light" panose="020B0402020203020204" pitchFamily="34" charset="0"/>
            </a:endParaRPr>
          </a:p>
          <a:p>
            <a:pPr algn="ctr"/>
            <a:r>
              <a:rPr lang="en-US" sz="2000" dirty="0">
                <a:solidFill>
                  <a:prstClr val="black"/>
                </a:solidFill>
                <a:latin typeface="Avenir LT Std 35 Light" panose="020B0402020203020204" pitchFamily="34" charset="0"/>
              </a:rPr>
              <a:t>The abuser is actively trying to change the victim’s behavior. When the victim doesn’t do what the abuser wants, the abuser will punish him or her. The victim will change his or her behavior to avoid punishment and accommodate the abuser.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33" y="1420329"/>
            <a:ext cx="2857500" cy="139907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133" y="4630509"/>
            <a:ext cx="2857500" cy="1385480"/>
          </a:xfrm>
          <a:prstGeom prst="rect">
            <a:avLst/>
          </a:prstGeom>
        </p:spPr>
      </p:pic>
      <p:pic>
        <p:nvPicPr>
          <p:cNvPr id="9" name="Picture 8"/>
          <p:cNvPicPr>
            <a:picLocks noChangeAspect="1"/>
          </p:cNvPicPr>
          <p:nvPr/>
        </p:nvPicPr>
        <p:blipFill>
          <a:blip r:embed="rId6"/>
          <a:stretch>
            <a:fillRect/>
          </a:stretch>
        </p:blipFill>
        <p:spPr>
          <a:xfrm>
            <a:off x="695058" y="3025419"/>
            <a:ext cx="2857500" cy="1399072"/>
          </a:xfrm>
          <a:prstGeom prst="rect">
            <a:avLst/>
          </a:prstGeom>
        </p:spPr>
      </p:pic>
    </p:spTree>
    <p:extLst>
      <p:ext uri="{BB962C8B-B14F-4D97-AF65-F5344CB8AC3E}">
        <p14:creationId xmlns:p14="http://schemas.microsoft.com/office/powerpoint/2010/main" val="4281140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793" y="-6220"/>
            <a:ext cx="9144793" cy="797243"/>
          </a:xfrm>
          <a:prstGeom prst="rect">
            <a:avLst/>
          </a:prstGeom>
        </p:spPr>
      </p:pic>
      <p:sp>
        <p:nvSpPr>
          <p:cNvPr id="2" name="Title 1"/>
          <p:cNvSpPr>
            <a:spLocks noGrp="1"/>
          </p:cNvSpPr>
          <p:nvPr>
            <p:ph type="ctrTitle"/>
          </p:nvPr>
        </p:nvSpPr>
        <p:spPr>
          <a:xfrm>
            <a:off x="0" y="-17630"/>
            <a:ext cx="9144000" cy="797243"/>
          </a:xfrm>
        </p:spPr>
        <p:txBody>
          <a:bodyPr>
            <a:normAutofit/>
          </a:bodyPr>
          <a:lstStyle/>
          <a:p>
            <a:r>
              <a:rPr lang="en-US" sz="3600" dirty="0">
                <a:solidFill>
                  <a:srgbClr val="4F4F4F"/>
                </a:solidFill>
                <a:latin typeface="Avenir LT Std 35 Light" panose="020B0402020203020204" pitchFamily="34" charset="0"/>
              </a:rPr>
              <a:t>Abusive Tactics</a:t>
            </a:r>
          </a:p>
        </p:txBody>
      </p:sp>
      <p:sp>
        <p:nvSpPr>
          <p:cNvPr id="4" name="TextBox 3"/>
          <p:cNvSpPr txBox="1"/>
          <p:nvPr/>
        </p:nvSpPr>
        <p:spPr>
          <a:xfrm>
            <a:off x="216110" y="4572000"/>
            <a:ext cx="8927889" cy="553998"/>
          </a:xfrm>
          <a:prstGeom prst="rect">
            <a:avLst/>
          </a:prstGeom>
          <a:noFill/>
        </p:spPr>
        <p:txBody>
          <a:bodyPr wrap="square" rtlCol="0">
            <a:spAutoFit/>
          </a:bodyPr>
          <a:lstStyle/>
          <a:p>
            <a:r>
              <a:rPr lang="en-US" sz="2100" dirty="0">
                <a:solidFill>
                  <a:prstClr val="black"/>
                </a:solidFill>
                <a:latin typeface="Avenir LT Std 35 Light" panose="020B0402020203020204" pitchFamily="34" charset="0"/>
              </a:rPr>
              <a:t>   Physical             Emotional         Sexual              Financial          Technological</a:t>
            </a:r>
            <a:endParaRPr lang="en-US" sz="900" dirty="0">
              <a:solidFill>
                <a:prstClr val="black"/>
              </a:solidFill>
              <a:latin typeface="Avenir LT Std 35 Light" panose="020B0402020203020204" pitchFamily="34" charset="0"/>
            </a:endParaRPr>
          </a:p>
          <a:p>
            <a:endParaRPr lang="en-US" sz="900" dirty="0">
              <a:solidFill>
                <a:prstClr val="black"/>
              </a:solidFill>
              <a:latin typeface="Avenir LT Std 35 Light" panose="020B0402020203020204" pitchFamily="34" charset="0"/>
            </a:endParaRPr>
          </a:p>
        </p:txBody>
      </p:sp>
      <p:pic>
        <p:nvPicPr>
          <p:cNvPr id="6" name="Picture 2" descr="C:\Users\DFLEIT~1\AppData\Local\Temp\iStock_000021832731XSmall.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t="7402"/>
          <a:stretch/>
        </p:blipFill>
        <p:spPr bwMode="auto">
          <a:xfrm>
            <a:off x="252346" y="1928846"/>
            <a:ext cx="1652654" cy="2659866"/>
          </a:xfrm>
          <a:prstGeom prst="rect">
            <a:avLst/>
          </a:prstGeom>
          <a:noFill/>
          <a:ln>
            <a:solidFill>
              <a:srgbClr val="672767"/>
            </a:solidFill>
          </a:ln>
          <a:extLst>
            <a:ext uri="{909E8E84-426E-40DD-AFC4-6F175D3DCCD1}">
              <a14:hiddenFill xmlns:a14="http://schemas.microsoft.com/office/drawing/2010/main">
                <a:solidFill>
                  <a:srgbClr val="FFFFFF"/>
                </a:solidFill>
              </a14:hiddenFill>
            </a:ext>
          </a:extLst>
        </p:spPr>
      </p:pic>
      <p:pic>
        <p:nvPicPr>
          <p:cNvPr id="8" name="Picture 2" descr="C:\Users\DFLEIT~1\AppData\Local\Temp\iStock_000019271899Small.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26064" r="27991"/>
          <a:stretch/>
        </p:blipFill>
        <p:spPr bwMode="auto">
          <a:xfrm>
            <a:off x="1986091" y="1928820"/>
            <a:ext cx="1657592" cy="2668361"/>
          </a:xfrm>
          <a:prstGeom prst="rect">
            <a:avLst/>
          </a:prstGeom>
          <a:noFill/>
          <a:ln>
            <a:solidFill>
              <a:srgbClr val="672767"/>
            </a:solidFill>
          </a:ln>
          <a:extLst>
            <a:ext uri="{909E8E84-426E-40DD-AFC4-6F175D3DCCD1}">
              <a14:hiddenFill xmlns:a14="http://schemas.microsoft.com/office/drawing/2010/main">
                <a:solidFill>
                  <a:srgbClr val="FFFFFF"/>
                </a:solidFill>
              </a14:hiddenFill>
            </a:ext>
          </a:extLst>
        </p:spPr>
      </p:pic>
      <p:pic>
        <p:nvPicPr>
          <p:cNvPr id="9" name="Picture 3" descr="C:\Users\DFLEIT~1\AppData\Local\Temp\iStock_000029406270Small.jpg"/>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7172015" y="1928820"/>
            <a:ext cx="1689426" cy="2668361"/>
          </a:xfrm>
          <a:prstGeom prst="rect">
            <a:avLst/>
          </a:prstGeom>
          <a:noFill/>
          <a:ln>
            <a:solidFill>
              <a:srgbClr val="672767"/>
            </a:solidFill>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10" cstate="print">
            <a:extLst>
              <a:ext uri="{BEBA8EAE-BF5A-486C-A8C5-ECC9F3942E4B}">
                <a14:imgProps xmlns:a14="http://schemas.microsoft.com/office/drawing/2010/main">
                  <a14:imgLayer r:embed="rId11">
                    <a14:imgEffect>
                      <a14:saturation sat="33000"/>
                    </a14:imgEffect>
                  </a14:imgLayer>
                </a14:imgProps>
              </a:ext>
              <a:ext uri="{28A0092B-C50C-407E-A947-70E740481C1C}">
                <a14:useLocalDpi xmlns:a14="http://schemas.microsoft.com/office/drawing/2010/main" val="0"/>
              </a:ext>
            </a:extLst>
          </a:blip>
          <a:srcRect l="30313" r="26586"/>
          <a:stretch/>
        </p:blipFill>
        <p:spPr>
          <a:xfrm>
            <a:off x="3724774" y="1928820"/>
            <a:ext cx="1565770" cy="2668360"/>
          </a:xfrm>
          <a:prstGeom prst="rect">
            <a:avLst/>
          </a:prstGeom>
          <a:ln>
            <a:solidFill>
              <a:srgbClr val="672767"/>
            </a:solidFill>
          </a:ln>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78791" y="1928819"/>
            <a:ext cx="1704976" cy="2668361"/>
          </a:xfrm>
          <a:prstGeom prst="rect">
            <a:avLst/>
          </a:prstGeom>
        </p:spPr>
      </p:pic>
    </p:spTree>
    <p:extLst>
      <p:ext uri="{BB962C8B-B14F-4D97-AF65-F5344CB8AC3E}">
        <p14:creationId xmlns:p14="http://schemas.microsoft.com/office/powerpoint/2010/main" val="605468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a:latin typeface="Calibri" panose="020F0502020204030204" pitchFamily="34" charset="0"/>
              </a:rPr>
              <a:t>Domestic violence is primarily a crime against women; however, men can be abused as well.  Women account for </a:t>
            </a:r>
            <a:r>
              <a:rPr lang="en-US" b="1" dirty="0">
                <a:latin typeface="Calibri" panose="020F0502020204030204" pitchFamily="34" charset="0"/>
              </a:rPr>
              <a:t>85% </a:t>
            </a:r>
            <a:r>
              <a:rPr lang="en-US" dirty="0">
                <a:latin typeface="Calibri" panose="020F0502020204030204" pitchFamily="34" charset="0"/>
              </a:rPr>
              <a:t>of the victims of intimate partner violence and men account for approximately </a:t>
            </a:r>
            <a:r>
              <a:rPr lang="en-US" b="1" dirty="0">
                <a:latin typeface="Calibri" panose="020F0502020204030204" pitchFamily="34" charset="0"/>
              </a:rPr>
              <a:t>15%</a:t>
            </a:r>
            <a:r>
              <a:rPr lang="en-US" dirty="0">
                <a:latin typeface="Calibri" panose="020F0502020204030204" pitchFamily="34" charset="0"/>
              </a:rPr>
              <a:t>.</a:t>
            </a:r>
          </a:p>
          <a:p>
            <a:endParaRPr lang="en-US" dirty="0">
              <a:latin typeface="Calibri" panose="020F0502020204030204" pitchFamily="34" charset="0"/>
            </a:endParaRPr>
          </a:p>
          <a:p>
            <a:r>
              <a:rPr lang="en-US" b="1" dirty="0">
                <a:latin typeface="Calibri" panose="020F0502020204030204" pitchFamily="34" charset="0"/>
              </a:rPr>
              <a:t>1 in 4 </a:t>
            </a:r>
            <a:r>
              <a:rPr lang="en-US" dirty="0">
                <a:latin typeface="Calibri" panose="020F0502020204030204" pitchFamily="34" charset="0"/>
              </a:rPr>
              <a:t>women will be victims of severe violence by an intimate partner in their lifetimes.</a:t>
            </a:r>
          </a:p>
          <a:p>
            <a:endParaRPr lang="en-US" dirty="0">
              <a:latin typeface="Calibri" panose="020F0502020204030204" pitchFamily="34" charset="0"/>
            </a:endParaRPr>
          </a:p>
          <a:p>
            <a:r>
              <a:rPr lang="en-US" b="1" dirty="0">
                <a:latin typeface="Calibri" panose="020F0502020204030204" pitchFamily="34" charset="0"/>
              </a:rPr>
              <a:t>1 in 7 </a:t>
            </a:r>
            <a:r>
              <a:rPr lang="en-US" dirty="0">
                <a:latin typeface="Calibri" panose="020F0502020204030204" pitchFamily="34" charset="0"/>
              </a:rPr>
              <a:t>men will be victims of severe violence by an intimate partner in their lifetimes.</a:t>
            </a:r>
          </a:p>
        </p:txBody>
      </p:sp>
      <p:sp>
        <p:nvSpPr>
          <p:cNvPr id="4" name="Title 3"/>
          <p:cNvSpPr>
            <a:spLocks noGrp="1"/>
          </p:cNvSpPr>
          <p:nvPr>
            <p:ph type="title"/>
          </p:nvPr>
        </p:nvSpPr>
        <p:spPr/>
        <p:txBody>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88241"/>
            <a:ext cx="5638800" cy="4351338"/>
          </a:xfrm>
        </p:spPr>
        <p:txBody>
          <a:bodyPr>
            <a:normAutofit fontScale="92500" lnSpcReduction="10000"/>
          </a:bodyPr>
          <a:lstStyle/>
          <a:p>
            <a:pPr>
              <a:buNone/>
            </a:pPr>
            <a:endParaRPr lang="en-US" b="1" dirty="0"/>
          </a:p>
          <a:p>
            <a:pPr>
              <a:buNone/>
            </a:pPr>
            <a:r>
              <a:rPr lang="en-US" sz="2800" b="1" dirty="0">
                <a:solidFill>
                  <a:srgbClr val="A8AF27"/>
                </a:solidFill>
                <a:latin typeface="Avenir LT Std 35 Light" panose="020B0402020203020204" pitchFamily="34" charset="0"/>
              </a:rPr>
              <a:t>Physical</a:t>
            </a:r>
            <a:r>
              <a:rPr lang="en-US" sz="2800" dirty="0">
                <a:latin typeface="Avenir LT Std 35 Light" panose="020B0402020203020204" pitchFamily="34" charset="0"/>
              </a:rPr>
              <a:t> abuse:</a:t>
            </a:r>
          </a:p>
          <a:p>
            <a:pPr>
              <a:buNone/>
            </a:pPr>
            <a:endParaRPr lang="en-US" dirty="0">
              <a:latin typeface="Avenir LT Std 35 Light" panose="020B0402020203020204" pitchFamily="34" charset="0"/>
            </a:endParaRPr>
          </a:p>
          <a:p>
            <a:r>
              <a:rPr lang="en-US" sz="2200" dirty="0">
                <a:latin typeface="Avenir LT Std 35 Light" panose="020B0402020203020204" pitchFamily="34" charset="0"/>
              </a:rPr>
              <a:t>Hitting, pushing</a:t>
            </a:r>
          </a:p>
          <a:p>
            <a:r>
              <a:rPr lang="en-US" sz="2200" dirty="0">
                <a:latin typeface="Avenir LT Std 35 Light" panose="020B0402020203020204" pitchFamily="34" charset="0"/>
              </a:rPr>
              <a:t>Shoving, slapping, punching</a:t>
            </a:r>
          </a:p>
          <a:p>
            <a:r>
              <a:rPr lang="en-US" sz="2200" dirty="0">
                <a:latin typeface="Avenir LT Std 35 Light" panose="020B0402020203020204" pitchFamily="34" charset="0"/>
              </a:rPr>
              <a:t>Holding or restraining </a:t>
            </a:r>
          </a:p>
          <a:p>
            <a:r>
              <a:rPr lang="en-US" sz="2200" dirty="0">
                <a:latin typeface="Avenir LT Std 35 Light" panose="020B0402020203020204" pitchFamily="34" charset="0"/>
              </a:rPr>
              <a:t>Strangling, choking</a:t>
            </a:r>
          </a:p>
          <a:p>
            <a:r>
              <a:rPr lang="en-US" sz="2200" dirty="0">
                <a:latin typeface="Avenir LT Std 35 Light" panose="020B0402020203020204" pitchFamily="34" charset="0"/>
              </a:rPr>
              <a:t>Inflicting bruises</a:t>
            </a:r>
          </a:p>
          <a:p>
            <a:r>
              <a:rPr lang="en-US" sz="2200" dirty="0">
                <a:latin typeface="Avenir LT Std 35 Light" panose="020B0402020203020204" pitchFamily="34" charset="0"/>
              </a:rPr>
              <a:t>Welts and lacerations</a:t>
            </a:r>
          </a:p>
          <a:p>
            <a:r>
              <a:rPr lang="en-US" sz="2200" dirty="0">
                <a:latin typeface="Avenir LT Std 35 Light" panose="020B0402020203020204" pitchFamily="34" charset="0"/>
              </a:rPr>
              <a:t>Dragging, pulling by hair </a:t>
            </a:r>
          </a:p>
          <a:p>
            <a:r>
              <a:rPr lang="en-US" sz="2200" dirty="0">
                <a:latin typeface="Avenir LT Std 35 Light" panose="020B0402020203020204" pitchFamily="34" charset="0"/>
              </a:rPr>
              <a:t>Restraining</a:t>
            </a:r>
          </a:p>
          <a:p>
            <a:r>
              <a:rPr lang="en-US" sz="2200" dirty="0">
                <a:latin typeface="Avenir LT Std 35 Light" panose="020B0402020203020204" pitchFamily="34" charset="0"/>
              </a:rPr>
              <a:t>Marking, branding </a:t>
            </a:r>
          </a:p>
          <a:p>
            <a:endParaRPr lang="en-US" dirty="0"/>
          </a:p>
          <a:p>
            <a:pPr>
              <a:buNone/>
            </a:pPr>
            <a:endParaRPr lang="en-US" dirty="0"/>
          </a:p>
          <a:p>
            <a:pPr>
              <a:buNone/>
            </a:pPr>
            <a:endParaRPr lang="en-US" dirty="0"/>
          </a:p>
          <a:p>
            <a:pPr>
              <a:buNone/>
            </a:pPr>
            <a:endParaRPr lang="en-US" dirty="0"/>
          </a:p>
          <a:p>
            <a:pPr>
              <a:buNone/>
            </a:pPr>
            <a:endParaRPr lang="en-US" dirty="0"/>
          </a:p>
        </p:txBody>
      </p:sp>
      <p:pic>
        <p:nvPicPr>
          <p:cNvPr id="5" name="Picture 4"/>
          <p:cNvPicPr>
            <a:picLocks noChangeAspect="1"/>
          </p:cNvPicPr>
          <p:nvPr/>
        </p:nvPicPr>
        <p:blipFill>
          <a:blip r:embed="rId3" cstate="print"/>
          <a:stretch>
            <a:fillRect/>
          </a:stretch>
        </p:blipFill>
        <p:spPr>
          <a:xfrm>
            <a:off x="-794" y="0"/>
            <a:ext cx="9144793" cy="797243"/>
          </a:xfrm>
          <a:prstGeom prst="rect">
            <a:avLst/>
          </a:prstGeom>
        </p:spPr>
      </p:pic>
      <p:sp>
        <p:nvSpPr>
          <p:cNvPr id="4" name="Title 3"/>
          <p:cNvSpPr>
            <a:spLocks noGrp="1"/>
          </p:cNvSpPr>
          <p:nvPr>
            <p:ph type="title"/>
          </p:nvPr>
        </p:nvSpPr>
        <p:spPr>
          <a:xfrm>
            <a:off x="-1" y="-152400"/>
            <a:ext cx="9143999" cy="1325563"/>
          </a:xfrm>
        </p:spPr>
        <p:txBody>
          <a:bodyPr>
            <a:normAutofit/>
          </a:bodyPr>
          <a:lstStyle/>
          <a:p>
            <a:pPr algn="ctr"/>
            <a:endParaRPr lang="en-US" sz="3600" dirty="0">
              <a:latin typeface="Avenir LT Std 35 Light" panose="020B0402020203020204" pitchFamily="34" charset="0"/>
            </a:endParaRPr>
          </a:p>
        </p:txBody>
      </p:sp>
      <p:pic>
        <p:nvPicPr>
          <p:cNvPr id="7" name="Picture 2" descr="C:\Users\DFLEIT~1\AppData\Local\Temp\iStock_000021832731XSmall.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t="7402"/>
          <a:stretch/>
        </p:blipFill>
        <p:spPr bwMode="auto">
          <a:xfrm>
            <a:off x="5257800" y="1676400"/>
            <a:ext cx="3079433" cy="4190209"/>
          </a:xfrm>
          <a:prstGeom prst="rect">
            <a:avLst/>
          </a:prstGeom>
          <a:noFill/>
          <a:ln>
            <a:solidFill>
              <a:srgbClr val="672767"/>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699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253" y="1286409"/>
            <a:ext cx="7886700" cy="4351338"/>
          </a:xfrm>
        </p:spPr>
        <p:txBody>
          <a:bodyPr>
            <a:normAutofit fontScale="92500" lnSpcReduction="10000"/>
          </a:bodyPr>
          <a:lstStyle/>
          <a:p>
            <a:pPr>
              <a:buNone/>
            </a:pPr>
            <a:endParaRPr lang="en-US" b="1" dirty="0"/>
          </a:p>
          <a:p>
            <a:pPr>
              <a:buNone/>
            </a:pPr>
            <a:r>
              <a:rPr lang="en-US" sz="3000" b="1" dirty="0">
                <a:solidFill>
                  <a:srgbClr val="A8AF27"/>
                </a:solidFill>
                <a:latin typeface="Avenir LT Std 35 Light" panose="020B0402020203020204" pitchFamily="34" charset="0"/>
              </a:rPr>
              <a:t>Emotional </a:t>
            </a:r>
            <a:r>
              <a:rPr lang="en-US" sz="3000" dirty="0">
                <a:latin typeface="Avenir LT Std 35 Light" panose="020B0402020203020204" pitchFamily="34" charset="0"/>
              </a:rPr>
              <a:t>abuse:</a:t>
            </a:r>
          </a:p>
          <a:p>
            <a:pPr>
              <a:buNone/>
            </a:pPr>
            <a:endParaRPr lang="en-US" sz="1200" dirty="0">
              <a:latin typeface="Avenir LT Std 35 Light" panose="020B0402020203020204" pitchFamily="34" charset="0"/>
            </a:endParaRPr>
          </a:p>
          <a:p>
            <a:r>
              <a:rPr lang="en-US" sz="2400" dirty="0">
                <a:latin typeface="Avenir LT Std 35 Light" panose="020B0402020203020204" pitchFamily="34" charset="0"/>
              </a:rPr>
              <a:t>Threatening, intimidation </a:t>
            </a:r>
          </a:p>
          <a:p>
            <a:r>
              <a:rPr lang="en-US" sz="2400" dirty="0">
                <a:latin typeface="Avenir LT Std 35 Light" panose="020B0402020203020204" pitchFamily="34" charset="0"/>
              </a:rPr>
              <a:t>Humiliation </a:t>
            </a:r>
          </a:p>
          <a:p>
            <a:r>
              <a:rPr lang="en-US" sz="2400" dirty="0">
                <a:latin typeface="Avenir LT Std 35 Light" panose="020B0402020203020204" pitchFamily="34" charset="0"/>
              </a:rPr>
              <a:t>Extreme jealousy/possessiveness</a:t>
            </a:r>
          </a:p>
          <a:p>
            <a:r>
              <a:rPr lang="en-US" sz="2400" dirty="0">
                <a:latin typeface="Avenir LT Std 35 Light" panose="020B0402020203020204" pitchFamily="34" charset="0"/>
              </a:rPr>
              <a:t>Threatening acts of violence</a:t>
            </a:r>
          </a:p>
          <a:p>
            <a:r>
              <a:rPr lang="en-US" sz="2400" dirty="0">
                <a:latin typeface="Avenir LT Std 35 Light" panose="020B0402020203020204" pitchFamily="34" charset="0"/>
              </a:rPr>
              <a:t>Constant criticizing</a:t>
            </a:r>
          </a:p>
          <a:p>
            <a:r>
              <a:rPr lang="en-US" sz="2400" dirty="0">
                <a:latin typeface="Avenir LT Std 35 Light" panose="020B0402020203020204" pitchFamily="34" charset="0"/>
              </a:rPr>
              <a:t>Insulting and belittling </a:t>
            </a:r>
          </a:p>
          <a:p>
            <a:r>
              <a:rPr lang="en-US" sz="2400" dirty="0">
                <a:latin typeface="Avenir LT Std 35 Light" panose="020B0402020203020204" pitchFamily="34" charset="0"/>
              </a:rPr>
              <a:t>Ignoring or dismissing the victim</a:t>
            </a:r>
          </a:p>
          <a:p>
            <a:r>
              <a:rPr lang="en-US" sz="2400" dirty="0">
                <a:latin typeface="Avenir LT Std 35 Light" panose="020B0402020203020204" pitchFamily="34" charset="0"/>
              </a:rPr>
              <a:t>Denying, minimizing and blaming </a:t>
            </a:r>
          </a:p>
          <a:p>
            <a:r>
              <a:rPr lang="en-US" sz="2400" dirty="0">
                <a:latin typeface="Avenir LT Std 35 Light" panose="020B0402020203020204" pitchFamily="34" charset="0"/>
              </a:rPr>
              <a:t>Invading privacy</a:t>
            </a:r>
          </a:p>
          <a:p>
            <a:pPr>
              <a:buNone/>
            </a:pPr>
            <a:endParaRPr lang="en-US" dirty="0"/>
          </a:p>
          <a:p>
            <a:pPr>
              <a:buNone/>
            </a:pPr>
            <a:endParaRPr lang="en-US" dirty="0"/>
          </a:p>
        </p:txBody>
      </p:sp>
      <p:pic>
        <p:nvPicPr>
          <p:cNvPr id="5" name="Picture 4"/>
          <p:cNvPicPr>
            <a:picLocks noChangeAspect="1"/>
          </p:cNvPicPr>
          <p:nvPr/>
        </p:nvPicPr>
        <p:blipFill>
          <a:blip r:embed="rId3" cstate="print"/>
          <a:stretch>
            <a:fillRect/>
          </a:stretch>
        </p:blipFill>
        <p:spPr>
          <a:xfrm>
            <a:off x="-793" y="-103410"/>
            <a:ext cx="9144793" cy="797243"/>
          </a:xfrm>
          <a:prstGeom prst="rect">
            <a:avLst/>
          </a:prstGeom>
        </p:spPr>
      </p:pic>
      <p:sp>
        <p:nvSpPr>
          <p:cNvPr id="6" name="Title 3"/>
          <p:cNvSpPr txBox="1">
            <a:spLocks/>
          </p:cNvSpPr>
          <p:nvPr/>
        </p:nvSpPr>
        <p:spPr>
          <a:xfrm>
            <a:off x="0" y="-304800"/>
            <a:ext cx="91440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dirty="0">
              <a:solidFill>
                <a:prstClr val="black"/>
              </a:solidFill>
              <a:latin typeface="Avenir LT Std 35 Light" panose="020B0402020203020204" pitchFamily="34" charset="0"/>
            </a:endParaRPr>
          </a:p>
        </p:txBody>
      </p:sp>
      <p:pic>
        <p:nvPicPr>
          <p:cNvPr id="8" name="Picture 2" descr="C:\Users\DFLEIT~1\AppData\Local\Temp\iStock_000019271899Small.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26064" r="27991"/>
          <a:stretch/>
        </p:blipFill>
        <p:spPr bwMode="auto">
          <a:xfrm>
            <a:off x="5638800" y="1659101"/>
            <a:ext cx="2827944" cy="3988007"/>
          </a:xfrm>
          <a:prstGeom prst="rect">
            <a:avLst/>
          </a:prstGeom>
          <a:noFill/>
          <a:ln>
            <a:solidFill>
              <a:srgbClr val="672767"/>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294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5238" y="1165387"/>
            <a:ext cx="4171562" cy="4351338"/>
          </a:xfrm>
        </p:spPr>
        <p:txBody>
          <a:bodyPr>
            <a:normAutofit/>
          </a:bodyPr>
          <a:lstStyle/>
          <a:p>
            <a:pPr>
              <a:buNone/>
            </a:pPr>
            <a:endParaRPr lang="en-US" b="1" dirty="0"/>
          </a:p>
          <a:p>
            <a:pPr>
              <a:buNone/>
            </a:pPr>
            <a:r>
              <a:rPr lang="en-US" sz="2800" b="1" dirty="0">
                <a:solidFill>
                  <a:srgbClr val="A8AF27"/>
                </a:solidFill>
                <a:latin typeface="Avenir LT Std 35 Light" panose="020B0402020203020204" pitchFamily="34" charset="0"/>
              </a:rPr>
              <a:t>Sexual</a:t>
            </a:r>
            <a:r>
              <a:rPr lang="en-US" sz="2800" b="1" dirty="0">
                <a:latin typeface="Avenir LT Std 35 Light" panose="020B0402020203020204" pitchFamily="34" charset="0"/>
              </a:rPr>
              <a:t> </a:t>
            </a:r>
            <a:r>
              <a:rPr lang="en-US" sz="2800" dirty="0">
                <a:latin typeface="Avenir LT Std 35 Light" panose="020B0402020203020204" pitchFamily="34" charset="0"/>
              </a:rPr>
              <a:t>abuse:</a:t>
            </a:r>
          </a:p>
          <a:p>
            <a:pPr>
              <a:buNone/>
            </a:pPr>
            <a:endParaRPr lang="en-US" sz="1100" dirty="0">
              <a:latin typeface="Avenir LT Std 35 Light" panose="020B0402020203020204" pitchFamily="34" charset="0"/>
            </a:endParaRPr>
          </a:p>
          <a:p>
            <a:r>
              <a:rPr lang="en-US" sz="2400" dirty="0">
                <a:latin typeface="Avenir LT Std 35 Light" panose="020B0402020203020204" pitchFamily="34" charset="0"/>
              </a:rPr>
              <a:t>Coercing victim to have sex</a:t>
            </a:r>
          </a:p>
          <a:p>
            <a:r>
              <a:rPr lang="en-US" sz="2400" dirty="0">
                <a:latin typeface="Avenir LT Std 35 Light" panose="020B0402020203020204" pitchFamily="34" charset="0"/>
              </a:rPr>
              <a:t>Making victim watch pornographic movies</a:t>
            </a:r>
          </a:p>
          <a:p>
            <a:r>
              <a:rPr lang="en-US" sz="2400" dirty="0">
                <a:latin typeface="Avenir LT Std 35 Light" panose="020B0402020203020204" pitchFamily="34" charset="0"/>
              </a:rPr>
              <a:t>Sexually transmitted diseases</a:t>
            </a:r>
          </a:p>
          <a:p>
            <a:r>
              <a:rPr lang="en-US" sz="2400" dirty="0">
                <a:latin typeface="Avenir LT Std 35 Light" panose="020B0402020203020204" pitchFamily="34" charset="0"/>
              </a:rPr>
              <a:t>Demanding sexual photos</a:t>
            </a:r>
          </a:p>
          <a:p>
            <a:r>
              <a:rPr lang="en-US" sz="2400" dirty="0">
                <a:latin typeface="Avenir LT Std 35 Light" panose="020B0402020203020204" pitchFamily="34" charset="0"/>
              </a:rPr>
              <a:t>Using date rape drugs</a:t>
            </a:r>
          </a:p>
          <a:p>
            <a:r>
              <a:rPr lang="en-US" sz="2400" dirty="0">
                <a:latin typeface="Avenir LT Std 35 Light" panose="020B0402020203020204" pitchFamily="34" charset="0"/>
              </a:rPr>
              <a:t>Sabotaging birth control</a:t>
            </a:r>
          </a:p>
          <a:p>
            <a:endParaRPr lang="en-US" sz="2800" dirty="0"/>
          </a:p>
          <a:p>
            <a:pPr>
              <a:buNone/>
            </a:pPr>
            <a:endParaRPr lang="en-US" dirty="0"/>
          </a:p>
        </p:txBody>
      </p:sp>
      <p:pic>
        <p:nvPicPr>
          <p:cNvPr id="5" name="Picture 4"/>
          <p:cNvPicPr>
            <a:picLocks noChangeAspect="1"/>
          </p:cNvPicPr>
          <p:nvPr/>
        </p:nvPicPr>
        <p:blipFill>
          <a:blip r:embed="rId3" cstate="print"/>
          <a:stretch>
            <a:fillRect/>
          </a:stretch>
        </p:blipFill>
        <p:spPr>
          <a:xfrm>
            <a:off x="-5458" y="-16352"/>
            <a:ext cx="9144793" cy="797243"/>
          </a:xfrm>
          <a:prstGeom prst="rect">
            <a:avLst/>
          </a:prstGeom>
        </p:spPr>
      </p:pic>
      <p:sp>
        <p:nvSpPr>
          <p:cNvPr id="4" name="Title 3"/>
          <p:cNvSpPr>
            <a:spLocks noGrp="1"/>
          </p:cNvSpPr>
          <p:nvPr>
            <p:ph type="title"/>
          </p:nvPr>
        </p:nvSpPr>
        <p:spPr>
          <a:xfrm>
            <a:off x="0" y="-152400"/>
            <a:ext cx="9144000" cy="1325563"/>
          </a:xfrm>
        </p:spPr>
        <p:txBody>
          <a:bodyPr>
            <a:normAutofit/>
          </a:bodyPr>
          <a:lstStyle/>
          <a:p>
            <a:pPr algn="ctr"/>
            <a:endParaRPr lang="en-US" sz="3600" dirty="0">
              <a:latin typeface="Avenir LT Std 35 Light" panose="020B0402020203020204" pitchFamily="34" charset="0"/>
            </a:endParaRPr>
          </a:p>
        </p:txBody>
      </p:sp>
      <p:pic>
        <p:nvPicPr>
          <p:cNvPr id="7" name="Picture 6"/>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0313" r="26586"/>
          <a:stretch/>
        </p:blipFill>
        <p:spPr>
          <a:xfrm>
            <a:off x="5791200" y="1463833"/>
            <a:ext cx="2590800" cy="4052892"/>
          </a:xfrm>
          <a:prstGeom prst="rect">
            <a:avLst/>
          </a:prstGeom>
          <a:ln>
            <a:solidFill>
              <a:srgbClr val="672767"/>
            </a:solidFill>
          </a:ln>
        </p:spPr>
      </p:pic>
    </p:spTree>
    <p:extLst>
      <p:ext uri="{BB962C8B-B14F-4D97-AF65-F5344CB8AC3E}">
        <p14:creationId xmlns:p14="http://schemas.microsoft.com/office/powerpoint/2010/main" val="2374003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259656"/>
            <a:ext cx="3962400" cy="4351338"/>
          </a:xfrm>
        </p:spPr>
        <p:txBody>
          <a:bodyPr>
            <a:normAutofit/>
          </a:bodyPr>
          <a:lstStyle/>
          <a:p>
            <a:pPr>
              <a:buNone/>
            </a:pPr>
            <a:endParaRPr lang="en-US" b="1" dirty="0"/>
          </a:p>
          <a:p>
            <a:pPr>
              <a:buNone/>
            </a:pPr>
            <a:r>
              <a:rPr lang="en-US" sz="2800" b="1" dirty="0">
                <a:solidFill>
                  <a:srgbClr val="A8AF27"/>
                </a:solidFill>
                <a:latin typeface="Avenir LT Std 35 Light" panose="020B0402020203020204" pitchFamily="34" charset="0"/>
              </a:rPr>
              <a:t>Financial</a:t>
            </a:r>
            <a:r>
              <a:rPr lang="en-US" sz="2800" b="1" dirty="0">
                <a:solidFill>
                  <a:srgbClr val="0D7BB7"/>
                </a:solidFill>
                <a:latin typeface="Avenir LT Std 35 Light" panose="020B0402020203020204" pitchFamily="34" charset="0"/>
              </a:rPr>
              <a:t> </a:t>
            </a:r>
            <a:r>
              <a:rPr lang="en-US" sz="2800" dirty="0">
                <a:latin typeface="Avenir LT Std 35 Light" panose="020B0402020203020204" pitchFamily="34" charset="0"/>
              </a:rPr>
              <a:t>abuse:</a:t>
            </a:r>
          </a:p>
          <a:p>
            <a:pPr>
              <a:buNone/>
            </a:pPr>
            <a:endParaRPr lang="en-US" sz="1100" dirty="0">
              <a:latin typeface="Avenir LT Std 35 Light" panose="020B0402020203020204" pitchFamily="34" charset="0"/>
            </a:endParaRPr>
          </a:p>
          <a:p>
            <a:r>
              <a:rPr lang="en-US" sz="2400" dirty="0">
                <a:latin typeface="Avenir LT Std 35 Light" panose="020B0402020203020204" pitchFamily="34" charset="0"/>
              </a:rPr>
              <a:t>Withholding money</a:t>
            </a:r>
          </a:p>
          <a:p>
            <a:r>
              <a:rPr lang="en-US" sz="2400" dirty="0">
                <a:latin typeface="Avenir LT Std 35 Light" panose="020B0402020203020204" pitchFamily="34" charset="0"/>
              </a:rPr>
              <a:t>No access to bank accounts/ATM and credit cards</a:t>
            </a:r>
          </a:p>
          <a:p>
            <a:r>
              <a:rPr lang="en-US" sz="2400" dirty="0">
                <a:latin typeface="Avenir LT Std 35 Light" panose="020B0402020203020204" pitchFamily="34" charset="0"/>
              </a:rPr>
              <a:t>Ruining victim’s credit</a:t>
            </a:r>
          </a:p>
          <a:p>
            <a:r>
              <a:rPr lang="en-US" sz="2400" dirty="0">
                <a:latin typeface="Avenir LT Std 35 Light" panose="020B0402020203020204" pitchFamily="34" charset="0"/>
              </a:rPr>
              <a:t>Taking pay check</a:t>
            </a:r>
          </a:p>
          <a:p>
            <a:r>
              <a:rPr lang="en-US" sz="2400" dirty="0">
                <a:latin typeface="Avenir LT Std 35 Light" panose="020B0402020203020204" pitchFamily="34" charset="0"/>
              </a:rPr>
              <a:t>Gambling</a:t>
            </a:r>
          </a:p>
          <a:p>
            <a:endParaRPr lang="en-US" dirty="0"/>
          </a:p>
          <a:p>
            <a:pPr>
              <a:buNone/>
            </a:pPr>
            <a:endParaRPr lang="en-US" dirty="0"/>
          </a:p>
          <a:p>
            <a:pPr>
              <a:buNone/>
            </a:pPr>
            <a:endParaRPr lang="en-US" dirty="0"/>
          </a:p>
          <a:p>
            <a:pPr>
              <a:buNone/>
            </a:pPr>
            <a:endParaRPr lang="en-US" dirty="0"/>
          </a:p>
        </p:txBody>
      </p:sp>
      <p:pic>
        <p:nvPicPr>
          <p:cNvPr id="5" name="Picture 4"/>
          <p:cNvPicPr>
            <a:picLocks noChangeAspect="1"/>
          </p:cNvPicPr>
          <p:nvPr/>
        </p:nvPicPr>
        <p:blipFill>
          <a:blip r:embed="rId3" cstate="print"/>
          <a:stretch>
            <a:fillRect/>
          </a:stretch>
        </p:blipFill>
        <p:spPr>
          <a:xfrm>
            <a:off x="0" y="-32886"/>
            <a:ext cx="9144793" cy="797243"/>
          </a:xfrm>
          <a:prstGeom prst="rect">
            <a:avLst/>
          </a:prstGeom>
        </p:spPr>
      </p:pic>
      <p:sp>
        <p:nvSpPr>
          <p:cNvPr id="7" name="Title 3"/>
          <p:cNvSpPr>
            <a:spLocks noGrp="1"/>
          </p:cNvSpPr>
          <p:nvPr>
            <p:ph type="title"/>
          </p:nvPr>
        </p:nvSpPr>
        <p:spPr>
          <a:xfrm>
            <a:off x="0" y="-152400"/>
            <a:ext cx="9144000" cy="1325563"/>
          </a:xfrm>
        </p:spPr>
        <p:txBody>
          <a:bodyPr>
            <a:normAutofit/>
          </a:bodyPr>
          <a:lstStyle/>
          <a:p>
            <a:pPr algn="ctr"/>
            <a:endParaRPr lang="en-US" sz="3600" dirty="0">
              <a:latin typeface="Avenir LT Std 35 Light" panose="020B0402020203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1515244"/>
            <a:ext cx="2667000" cy="4095750"/>
          </a:xfrm>
          <a:prstGeom prst="rect">
            <a:avLst/>
          </a:prstGeom>
        </p:spPr>
      </p:pic>
    </p:spTree>
    <p:extLst>
      <p:ext uri="{BB962C8B-B14F-4D97-AF65-F5344CB8AC3E}">
        <p14:creationId xmlns:p14="http://schemas.microsoft.com/office/powerpoint/2010/main" val="1481842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253" y="1292542"/>
            <a:ext cx="7886700" cy="4351338"/>
          </a:xfrm>
        </p:spPr>
        <p:txBody>
          <a:bodyPr>
            <a:normAutofit/>
          </a:bodyPr>
          <a:lstStyle/>
          <a:p>
            <a:pPr>
              <a:buNone/>
            </a:pPr>
            <a:endParaRPr lang="en-US" b="1" dirty="0"/>
          </a:p>
          <a:p>
            <a:pPr>
              <a:buNone/>
            </a:pPr>
            <a:r>
              <a:rPr lang="en-US" sz="2800" b="1" dirty="0">
                <a:solidFill>
                  <a:srgbClr val="A8AF27"/>
                </a:solidFill>
                <a:latin typeface="Avenir LT Std 35 Light" panose="020B0402020203020204" pitchFamily="34" charset="0"/>
              </a:rPr>
              <a:t>Technology</a:t>
            </a:r>
            <a:r>
              <a:rPr lang="en-US" sz="2800" b="1" dirty="0">
                <a:solidFill>
                  <a:srgbClr val="0D7BB7"/>
                </a:solidFill>
                <a:latin typeface="Avenir LT Std 35 Light" panose="020B0402020203020204" pitchFamily="34" charset="0"/>
              </a:rPr>
              <a:t> </a:t>
            </a:r>
            <a:r>
              <a:rPr lang="en-US" sz="2800" dirty="0">
                <a:latin typeface="Avenir LT Std 35 Light" panose="020B0402020203020204" pitchFamily="34" charset="0"/>
              </a:rPr>
              <a:t>abuse:</a:t>
            </a:r>
          </a:p>
          <a:p>
            <a:pPr>
              <a:buNone/>
            </a:pPr>
            <a:endParaRPr lang="en-US" sz="1100" dirty="0">
              <a:latin typeface="Avenir LT Std 35 Light" panose="020B0402020203020204" pitchFamily="34" charset="0"/>
            </a:endParaRPr>
          </a:p>
          <a:p>
            <a:r>
              <a:rPr lang="en-US" sz="2200" dirty="0">
                <a:latin typeface="Avenir LT Std 35 Light" panose="020B0402020203020204" pitchFamily="34" charset="0"/>
              </a:rPr>
              <a:t>Tracking location</a:t>
            </a:r>
          </a:p>
          <a:p>
            <a:r>
              <a:rPr lang="en-US" sz="2200" dirty="0">
                <a:latin typeface="Avenir LT Std 35 Light" panose="020B0402020203020204" pitchFamily="34" charset="0"/>
              </a:rPr>
              <a:t>Demanding check-ins</a:t>
            </a:r>
          </a:p>
          <a:p>
            <a:r>
              <a:rPr lang="en-US" sz="2200" dirty="0">
                <a:latin typeface="Avenir LT Std 35 Light" panose="020B0402020203020204" pitchFamily="34" charset="0"/>
              </a:rPr>
              <a:t>Excessive texts </a:t>
            </a:r>
          </a:p>
          <a:p>
            <a:r>
              <a:rPr lang="en-US" sz="2200" dirty="0">
                <a:latin typeface="Avenir LT Std 35 Light" panose="020B0402020203020204" pitchFamily="34" charset="0"/>
              </a:rPr>
              <a:t>Spyware</a:t>
            </a:r>
          </a:p>
          <a:p>
            <a:r>
              <a:rPr lang="en-US" sz="2200" dirty="0">
                <a:latin typeface="Avenir LT Std 35 Light" panose="020B0402020203020204" pitchFamily="34" charset="0"/>
              </a:rPr>
              <a:t>Spoofing, catfishing</a:t>
            </a:r>
          </a:p>
          <a:p>
            <a:r>
              <a:rPr lang="en-US" sz="2200" dirty="0">
                <a:latin typeface="Avenir LT Std 35 Light" panose="020B0402020203020204" pitchFamily="34" charset="0"/>
              </a:rPr>
              <a:t>Monitoring communications</a:t>
            </a:r>
          </a:p>
          <a:p>
            <a:r>
              <a:rPr lang="en-US" sz="2200" dirty="0">
                <a:latin typeface="Avenir LT Std 35 Light" panose="020B0402020203020204" pitchFamily="34" charset="0"/>
              </a:rPr>
              <a:t>Posting on Facebook and </a:t>
            </a:r>
          </a:p>
          <a:p>
            <a:pPr marL="0" indent="0">
              <a:buNone/>
            </a:pPr>
            <a:r>
              <a:rPr lang="en-US" sz="2200" dirty="0">
                <a:latin typeface="Avenir LT Std 35 Light" panose="020B0402020203020204" pitchFamily="34" charset="0"/>
              </a:rPr>
              <a:t>  social media</a:t>
            </a:r>
          </a:p>
          <a:p>
            <a:endParaRPr lang="en-US" sz="2200" dirty="0">
              <a:latin typeface="Avenir LT Std 35 Light" panose="020B0402020203020204" pitchFamily="34" charset="0"/>
            </a:endParaRPr>
          </a:p>
          <a:p>
            <a:endParaRPr lang="en-US" dirty="0"/>
          </a:p>
          <a:p>
            <a:endParaRPr lang="en-US" dirty="0"/>
          </a:p>
          <a:p>
            <a:pPr>
              <a:buNone/>
            </a:pPr>
            <a:endParaRPr lang="en-US" dirty="0"/>
          </a:p>
          <a:p>
            <a:pPr>
              <a:buNone/>
            </a:pPr>
            <a:endParaRPr lang="en-US" dirty="0"/>
          </a:p>
          <a:p>
            <a:pPr>
              <a:buNone/>
            </a:pPr>
            <a:endParaRPr lang="en-US" dirty="0"/>
          </a:p>
        </p:txBody>
      </p:sp>
      <p:pic>
        <p:nvPicPr>
          <p:cNvPr id="5" name="Picture 4"/>
          <p:cNvPicPr>
            <a:picLocks noChangeAspect="1"/>
          </p:cNvPicPr>
          <p:nvPr/>
        </p:nvPicPr>
        <p:blipFill>
          <a:blip r:embed="rId3" cstate="print"/>
          <a:stretch>
            <a:fillRect/>
          </a:stretch>
        </p:blipFill>
        <p:spPr>
          <a:xfrm>
            <a:off x="-793" y="0"/>
            <a:ext cx="9144793" cy="797243"/>
          </a:xfrm>
          <a:prstGeom prst="rect">
            <a:avLst/>
          </a:prstGeom>
        </p:spPr>
      </p:pic>
      <p:sp>
        <p:nvSpPr>
          <p:cNvPr id="4" name="Title 3"/>
          <p:cNvSpPr>
            <a:spLocks noGrp="1"/>
          </p:cNvSpPr>
          <p:nvPr>
            <p:ph type="title"/>
          </p:nvPr>
        </p:nvSpPr>
        <p:spPr>
          <a:xfrm>
            <a:off x="0" y="-152400"/>
            <a:ext cx="9144000" cy="1325563"/>
          </a:xfrm>
        </p:spPr>
        <p:txBody>
          <a:bodyPr>
            <a:normAutofit/>
          </a:bodyPr>
          <a:lstStyle/>
          <a:p>
            <a:pPr algn="ctr"/>
            <a:endParaRPr lang="en-US" sz="3600" dirty="0">
              <a:latin typeface="Avenir LT Std 35 Light" panose="020B0402020203020204" pitchFamily="34" charset="0"/>
            </a:endParaRPr>
          </a:p>
        </p:txBody>
      </p:sp>
      <p:pic>
        <p:nvPicPr>
          <p:cNvPr id="7" name="Picture 3" descr="C:\Users\DFLEIT~1\AppData\Local\Temp\iStock_000029406270Small.jp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791200" y="1538197"/>
            <a:ext cx="2546484" cy="3799117"/>
          </a:xfrm>
          <a:prstGeom prst="rect">
            <a:avLst/>
          </a:prstGeom>
          <a:noFill/>
          <a:ln>
            <a:solidFill>
              <a:srgbClr val="672767"/>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659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7106" y="0"/>
            <a:ext cx="9161106" cy="797243"/>
          </a:xfrm>
          <a:prstGeom prst="rect">
            <a:avLst/>
          </a:prstGeom>
        </p:spPr>
      </p:pic>
      <p:sp>
        <p:nvSpPr>
          <p:cNvPr id="2" name="Title 1"/>
          <p:cNvSpPr>
            <a:spLocks noGrp="1"/>
          </p:cNvSpPr>
          <p:nvPr>
            <p:ph type="title"/>
          </p:nvPr>
        </p:nvSpPr>
        <p:spPr>
          <a:xfrm>
            <a:off x="-1" y="-152400"/>
            <a:ext cx="9127687" cy="1325563"/>
          </a:xfrm>
        </p:spPr>
        <p:txBody>
          <a:bodyPr>
            <a:normAutofit/>
          </a:bodyPr>
          <a:lstStyle/>
          <a:p>
            <a:pPr algn="ctr"/>
            <a:r>
              <a:rPr lang="en-US" sz="3600" dirty="0">
                <a:latin typeface="Avenir LT Std 35 Light" panose="020B0402020203020204" pitchFamily="34" charset="0"/>
              </a:rPr>
              <a:t>Stalking/Harassment</a:t>
            </a:r>
          </a:p>
        </p:txBody>
      </p:sp>
      <p:sp>
        <p:nvSpPr>
          <p:cNvPr id="3" name="Content Placeholder 2"/>
          <p:cNvSpPr>
            <a:spLocks noGrp="1"/>
          </p:cNvSpPr>
          <p:nvPr>
            <p:ph idx="1"/>
          </p:nvPr>
        </p:nvSpPr>
        <p:spPr>
          <a:xfrm>
            <a:off x="685800" y="1600200"/>
            <a:ext cx="3792894" cy="4419600"/>
          </a:xfrm>
        </p:spPr>
        <p:txBody>
          <a:bodyPr>
            <a:normAutofit lnSpcReduction="10000"/>
          </a:bodyPr>
          <a:lstStyle/>
          <a:p>
            <a:r>
              <a:rPr lang="en-US" sz="2400" dirty="0">
                <a:latin typeface="Avenir LT Std 35 Light" panose="020B0402020203020204" pitchFamily="34" charset="0"/>
              </a:rPr>
              <a:t>Making unwanted visits or sending you unwanted messages (over the phone, computer, etc) </a:t>
            </a:r>
          </a:p>
          <a:p>
            <a:endParaRPr lang="en-US" sz="1200" dirty="0">
              <a:latin typeface="Avenir LT Std 35 Light" panose="020B0402020203020204" pitchFamily="34" charset="0"/>
            </a:endParaRPr>
          </a:p>
          <a:p>
            <a:r>
              <a:rPr lang="en-US" sz="2400" dirty="0">
                <a:latin typeface="Avenir LT Std 35 Light" panose="020B0402020203020204" pitchFamily="34" charset="0"/>
              </a:rPr>
              <a:t>Following you </a:t>
            </a:r>
          </a:p>
          <a:p>
            <a:endParaRPr lang="en-US" sz="1200" dirty="0">
              <a:latin typeface="Avenir LT Std 35 Light" panose="020B0402020203020204" pitchFamily="34" charset="0"/>
            </a:endParaRPr>
          </a:p>
          <a:p>
            <a:r>
              <a:rPr lang="en-US" sz="2400" dirty="0">
                <a:latin typeface="Avenir LT Std 35 Light" panose="020B0402020203020204" pitchFamily="34" charset="0"/>
              </a:rPr>
              <a:t>Checking constantly </a:t>
            </a:r>
          </a:p>
          <a:p>
            <a:endParaRPr lang="en-US" sz="1200" dirty="0">
              <a:latin typeface="Avenir LT Std 35 Light" panose="020B0402020203020204" pitchFamily="34" charset="0"/>
            </a:endParaRPr>
          </a:p>
          <a:p>
            <a:r>
              <a:rPr lang="en-US" sz="2400" dirty="0">
                <a:latin typeface="Avenir LT Std 35 Light" panose="020B0402020203020204" pitchFamily="34" charset="0"/>
              </a:rPr>
              <a:t>Public embarrassment  </a:t>
            </a:r>
          </a:p>
          <a:p>
            <a:endParaRPr lang="en-US" sz="1200" dirty="0">
              <a:latin typeface="Avenir LT Std 35 Light" panose="020B0402020203020204" pitchFamily="34" charset="0"/>
            </a:endParaRPr>
          </a:p>
          <a:p>
            <a:r>
              <a:rPr lang="en-US" sz="2400" dirty="0">
                <a:latin typeface="Avenir LT Std 35 Light" panose="020B0402020203020204" pitchFamily="34" charset="0"/>
              </a:rPr>
              <a:t>Refusing to leave when asked </a:t>
            </a:r>
            <a:br>
              <a:rPr lang="en-US" sz="2400" dirty="0">
                <a:latin typeface="Avenir LT Std 35 Light" panose="020B0402020203020204" pitchFamily="34" charset="0"/>
              </a:rPr>
            </a:br>
            <a:endParaRPr lang="en-US" sz="2400" dirty="0">
              <a:latin typeface="Avenir LT Std 35 Light" panose="020B0402020203020204" pitchFamily="34" charset="0"/>
            </a:endParaRPr>
          </a:p>
          <a:p>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2209800"/>
            <a:ext cx="3643935" cy="2592324"/>
          </a:xfrm>
          <a:prstGeom prst="rect">
            <a:avLst/>
          </a:prstGeom>
        </p:spPr>
      </p:pic>
    </p:spTree>
    <p:extLst>
      <p:ext uri="{BB962C8B-B14F-4D97-AF65-F5344CB8AC3E}">
        <p14:creationId xmlns:p14="http://schemas.microsoft.com/office/powerpoint/2010/main" val="2545293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793" y="0"/>
            <a:ext cx="9144793" cy="797243"/>
          </a:xfrm>
          <a:prstGeom prst="rect">
            <a:avLst/>
          </a:prstGeom>
        </p:spPr>
      </p:pic>
      <p:sp>
        <p:nvSpPr>
          <p:cNvPr id="2" name="Title 1"/>
          <p:cNvSpPr>
            <a:spLocks noGrp="1"/>
          </p:cNvSpPr>
          <p:nvPr>
            <p:ph type="ctrTitle"/>
          </p:nvPr>
        </p:nvSpPr>
        <p:spPr>
          <a:xfrm>
            <a:off x="-793" y="18661"/>
            <a:ext cx="9144000" cy="797243"/>
          </a:xfrm>
        </p:spPr>
        <p:txBody>
          <a:bodyPr>
            <a:normAutofit fontScale="90000"/>
          </a:bodyPr>
          <a:lstStyle/>
          <a:p>
            <a:pPr algn="r"/>
            <a:r>
              <a:rPr lang="en-US" sz="3600" dirty="0">
                <a:solidFill>
                  <a:srgbClr val="4F4F4F"/>
                </a:solidFill>
                <a:latin typeface="Avenir LT Std 35 Light" panose="020B0402020203020204" pitchFamily="34" charset="0"/>
              </a:rPr>
              <a:t>				</a:t>
            </a:r>
            <a:r>
              <a:rPr lang="en-US" sz="3100" dirty="0">
                <a:solidFill>
                  <a:srgbClr val="4F4F4F"/>
                </a:solidFill>
                <a:latin typeface="Avenir LT Std 35 Light" panose="020B0402020203020204" pitchFamily="34" charset="0"/>
              </a:rPr>
              <a:t>Connecticut Member Organization </a:t>
            </a:r>
            <a:br>
              <a:rPr lang="en-US" sz="3100" dirty="0">
                <a:solidFill>
                  <a:srgbClr val="4F4F4F"/>
                </a:solidFill>
                <a:latin typeface="Avenir LT Std 35 Light" panose="020B0402020203020204" pitchFamily="34" charset="0"/>
              </a:rPr>
            </a:br>
            <a:r>
              <a:rPr lang="en-US" sz="3100" dirty="0">
                <a:solidFill>
                  <a:srgbClr val="4F4F4F"/>
                </a:solidFill>
                <a:latin typeface="Avenir LT Std 35 Light" panose="020B0402020203020204" pitchFamily="34" charset="0"/>
              </a:rPr>
              <a:t>Service Statistics</a:t>
            </a:r>
          </a:p>
        </p:txBody>
      </p:sp>
      <p:sp>
        <p:nvSpPr>
          <p:cNvPr id="6" name="TextBox 5"/>
          <p:cNvSpPr txBox="1"/>
          <p:nvPr/>
        </p:nvSpPr>
        <p:spPr>
          <a:xfrm>
            <a:off x="762000" y="1851683"/>
            <a:ext cx="8186738" cy="415498"/>
          </a:xfrm>
          <a:prstGeom prst="rect">
            <a:avLst/>
          </a:prstGeom>
          <a:noFill/>
        </p:spPr>
        <p:txBody>
          <a:bodyPr wrap="square" rtlCol="0">
            <a:spAutoFit/>
          </a:bodyPr>
          <a:lstStyle/>
          <a:p>
            <a:pPr marL="342900" indent="-342900">
              <a:buFont typeface="Arial" panose="020B0604020202020204" pitchFamily="34" charset="0"/>
              <a:buChar char="•"/>
            </a:pPr>
            <a:endParaRPr lang="en-US" sz="2100" dirty="0">
              <a:solidFill>
                <a:prstClr val="black"/>
              </a:solidFill>
              <a:latin typeface="Avenir LT Std 35 Light" panose="020B0402020203020204" pitchFamily="34" charset="0"/>
            </a:endParaRPr>
          </a:p>
        </p:txBody>
      </p:sp>
      <p:sp>
        <p:nvSpPr>
          <p:cNvPr id="8" name="TextBox 7"/>
          <p:cNvSpPr txBox="1"/>
          <p:nvPr/>
        </p:nvSpPr>
        <p:spPr>
          <a:xfrm>
            <a:off x="584200" y="1447800"/>
            <a:ext cx="8186738" cy="4724370"/>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prstClr val="black"/>
                </a:solidFill>
              </a:rPr>
              <a:t>CCADV-through its member programs serves 50,000 victims per year</a:t>
            </a:r>
          </a:p>
          <a:p>
            <a:pPr marL="128588" indent="-128588">
              <a:buFont typeface="Arial" panose="020B0604020202020204" pitchFamily="34" charset="0"/>
              <a:buChar char="•"/>
            </a:pPr>
            <a:endParaRPr lang="en-US" sz="2000" dirty="0">
              <a:solidFill>
                <a:prstClr val="black"/>
              </a:solidFill>
            </a:endParaRPr>
          </a:p>
          <a:p>
            <a:pPr marL="342900" indent="-342900">
              <a:buFont typeface="Arial" panose="020B0604020202020204" pitchFamily="34" charset="0"/>
              <a:buChar char="•"/>
            </a:pPr>
            <a:r>
              <a:rPr lang="en-US" sz="2000" dirty="0">
                <a:solidFill>
                  <a:prstClr val="black"/>
                </a:solidFill>
              </a:rPr>
              <a:t>1,800 victims and their children stayed at our safe houses</a:t>
            </a:r>
          </a:p>
          <a:p>
            <a:pPr marL="128588" indent="-128588">
              <a:buFont typeface="Arial" panose="020B0604020202020204" pitchFamily="34" charset="0"/>
              <a:buChar char="•"/>
            </a:pPr>
            <a:endParaRPr lang="en-US" sz="2000" dirty="0">
              <a:solidFill>
                <a:prstClr val="black"/>
              </a:solidFill>
            </a:endParaRPr>
          </a:p>
          <a:p>
            <a:pPr marL="342900" indent="-342900">
              <a:buFont typeface="Arial" panose="020B0604020202020204" pitchFamily="34" charset="0"/>
              <a:buChar char="•"/>
            </a:pPr>
            <a:r>
              <a:rPr lang="en-US" sz="2000" dirty="0">
                <a:solidFill>
                  <a:prstClr val="black"/>
                </a:solidFill>
              </a:rPr>
              <a:t>14,000 individuals received counseling and support services</a:t>
            </a:r>
          </a:p>
          <a:p>
            <a:pPr marL="128588" indent="-128588">
              <a:buFont typeface="Arial" panose="020B0604020202020204" pitchFamily="34" charset="0"/>
              <a:buChar char="•"/>
            </a:pPr>
            <a:endParaRPr lang="en-US" sz="2000" dirty="0">
              <a:solidFill>
                <a:prstClr val="black"/>
              </a:solidFill>
            </a:endParaRPr>
          </a:p>
          <a:p>
            <a:pPr marL="342900" indent="-342900">
              <a:buFont typeface="Arial" panose="020B0604020202020204" pitchFamily="34" charset="0"/>
              <a:buChar char="•"/>
            </a:pPr>
            <a:r>
              <a:rPr lang="en-US" sz="2000" dirty="0">
                <a:solidFill>
                  <a:prstClr val="black"/>
                </a:solidFill>
              </a:rPr>
              <a:t>39,500 received court based services</a:t>
            </a:r>
          </a:p>
          <a:p>
            <a:pPr marL="128588" indent="-128588">
              <a:buFont typeface="Arial" panose="020B0604020202020204" pitchFamily="34" charset="0"/>
              <a:buChar char="•"/>
            </a:pPr>
            <a:endParaRPr lang="en-US" sz="2000" dirty="0">
              <a:solidFill>
                <a:prstClr val="black"/>
              </a:solidFill>
            </a:endParaRPr>
          </a:p>
          <a:p>
            <a:pPr marL="342900" indent="-342900">
              <a:buFont typeface="Arial" panose="020B0604020202020204" pitchFamily="34" charset="0"/>
              <a:buChar char="•"/>
            </a:pPr>
            <a:r>
              <a:rPr lang="en-US" sz="2000" dirty="0">
                <a:solidFill>
                  <a:prstClr val="black"/>
                </a:solidFill>
              </a:rPr>
              <a:t>22,000 crisis calls</a:t>
            </a:r>
          </a:p>
          <a:p>
            <a:pPr marL="128588" indent="-128588">
              <a:buFont typeface="Arial" panose="020B0604020202020204" pitchFamily="34" charset="0"/>
              <a:buChar char="•"/>
            </a:pPr>
            <a:endParaRPr lang="en-US" sz="2000" dirty="0">
              <a:solidFill>
                <a:prstClr val="black"/>
              </a:solidFill>
            </a:endParaRPr>
          </a:p>
          <a:p>
            <a:pPr marL="342900" indent="-342900">
              <a:buFont typeface="Arial" panose="020B0604020202020204" pitchFamily="34" charset="0"/>
              <a:buChar char="•"/>
            </a:pPr>
            <a:r>
              <a:rPr lang="en-US" sz="2000" dirty="0">
                <a:solidFill>
                  <a:prstClr val="black"/>
                </a:solidFill>
              </a:rPr>
              <a:t>12-16 fatalities annually</a:t>
            </a:r>
          </a:p>
          <a:p>
            <a:pPr marL="342900" indent="-342900">
              <a:buFont typeface="Arial" panose="020B0604020202020204" pitchFamily="34" charset="0"/>
              <a:buChar char="•"/>
            </a:pPr>
            <a:endParaRPr lang="en-US" sz="2000" dirty="0">
              <a:solidFill>
                <a:prstClr val="black"/>
              </a:solidFill>
            </a:endParaRPr>
          </a:p>
          <a:p>
            <a:pPr marL="342900" indent="-342900">
              <a:buFont typeface="Arial" panose="020B0604020202020204" pitchFamily="34" charset="0"/>
              <a:buChar char="•"/>
            </a:pPr>
            <a:r>
              <a:rPr lang="en-US" sz="2000" b="1" i="1" dirty="0"/>
              <a:t>Last year to date, Prudence Crandall Center worked with over 410 clients in Southington</a:t>
            </a:r>
            <a:endParaRPr lang="en-US" sz="2000" b="1" i="1" dirty="0">
              <a:solidFill>
                <a:prstClr val="black"/>
              </a:solidFill>
            </a:endParaRPr>
          </a:p>
          <a:p>
            <a:pPr marL="342900" indent="-342900">
              <a:buFont typeface="Arial" panose="020B0604020202020204" pitchFamily="34" charset="0"/>
              <a:buChar char="•"/>
            </a:pPr>
            <a:endParaRPr lang="en-US" sz="2100" dirty="0">
              <a:solidFill>
                <a:prstClr val="black"/>
              </a:solidFill>
              <a:latin typeface="Avenir LT Std 35 Light" panose="020B0402020203020204" pitchFamily="34" charset="0"/>
            </a:endParaRPr>
          </a:p>
        </p:txBody>
      </p:sp>
    </p:spTree>
    <p:extLst>
      <p:ext uri="{BB962C8B-B14F-4D97-AF65-F5344CB8AC3E}">
        <p14:creationId xmlns:p14="http://schemas.microsoft.com/office/powerpoint/2010/main" val="666374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534400" cy="758952"/>
          </a:xfrm>
        </p:spPr>
        <p:txBody>
          <a:bodyPr>
            <a:noAutofit/>
          </a:bodyPr>
          <a:lstStyle/>
          <a:p>
            <a:pPr algn="ctr"/>
            <a:r>
              <a:rPr lang="en-US" sz="2800" b="1" dirty="0">
                <a:solidFill>
                  <a:srgbClr val="7030A0"/>
                </a:solidFill>
                <a:latin typeface="Calibri" panose="020F0502020204030204" pitchFamily="34" charset="0"/>
              </a:rPr>
              <a:t>Warning Signs of an Abusive Relationship</a:t>
            </a:r>
            <a:endParaRPr lang="en-US" sz="2800" dirty="0">
              <a:latin typeface="Calibri" panose="020F0502020204030204" pitchFamily="34" charset="0"/>
            </a:endParaRPr>
          </a:p>
        </p:txBody>
      </p:sp>
      <p:sp>
        <p:nvSpPr>
          <p:cNvPr id="3" name="Content Placeholder 2"/>
          <p:cNvSpPr>
            <a:spLocks noGrp="1"/>
          </p:cNvSpPr>
          <p:nvPr>
            <p:ph sz="quarter" idx="1"/>
          </p:nvPr>
        </p:nvSpPr>
        <p:spPr/>
        <p:txBody>
          <a:bodyPr>
            <a:normAutofit/>
          </a:bodyPr>
          <a:lstStyle/>
          <a:p>
            <a:r>
              <a:rPr lang="en-US" sz="1800" dirty="0"/>
              <a:t>Seem afraid of anxious to please their partner</a:t>
            </a:r>
          </a:p>
          <a:p>
            <a:r>
              <a:rPr lang="en-US" sz="1800" dirty="0"/>
              <a:t>Go along with everything their partner says or does</a:t>
            </a:r>
          </a:p>
          <a:p>
            <a:r>
              <a:rPr lang="en-US" sz="1800" dirty="0"/>
              <a:t>Check in often with their partner to report where they are and what they’re doing</a:t>
            </a:r>
          </a:p>
          <a:p>
            <a:r>
              <a:rPr lang="en-US" sz="1800" dirty="0"/>
              <a:t>Receive frequent, harassing phone calls from their partner</a:t>
            </a:r>
          </a:p>
          <a:p>
            <a:r>
              <a:rPr lang="en-US" sz="1800" dirty="0"/>
              <a:t>Talk about their parent’s temper, jealousy, or possessiveness</a:t>
            </a:r>
          </a:p>
          <a:p>
            <a:r>
              <a:rPr lang="en-US" sz="1800" dirty="0"/>
              <a:t>Frequently miss school or social occasions without any explanation.</a:t>
            </a:r>
          </a:p>
          <a:p>
            <a:r>
              <a:rPr lang="en-US" sz="1800" dirty="0"/>
              <a:t>Difficulty making decisions. May show poor self- confidence</a:t>
            </a:r>
          </a:p>
          <a:p>
            <a:r>
              <a:rPr lang="en-US" sz="1800" dirty="0"/>
              <a:t>Be restricted from seeing family and friends</a:t>
            </a:r>
          </a:p>
          <a:p>
            <a:r>
              <a:rPr lang="en-US" sz="1800" dirty="0"/>
              <a:t>Rarely go out in public without their partner.</a:t>
            </a:r>
          </a:p>
          <a:p>
            <a:endParaRPr lang="en-US" dirty="0"/>
          </a:p>
        </p:txBody>
      </p:sp>
      <p:pic>
        <p:nvPicPr>
          <p:cNvPr id="4" name="Picture 3" descr="warning%201.gif"/>
          <p:cNvPicPr>
            <a:picLocks noChangeAspect="1"/>
          </p:cNvPicPr>
          <p:nvPr/>
        </p:nvPicPr>
        <p:blipFill>
          <a:blip r:embed="rId3" cstate="print"/>
          <a:stretch>
            <a:fillRect/>
          </a:stretch>
        </p:blipFill>
        <p:spPr>
          <a:xfrm>
            <a:off x="4094061" y="5105400"/>
            <a:ext cx="949782" cy="838200"/>
          </a:xfrm>
          <a:prstGeom prst="rect">
            <a:avLst/>
          </a:prstGeom>
        </p:spPr>
      </p:pic>
    </p:spTree>
    <p:extLst>
      <p:ext uri="{BB962C8B-B14F-4D97-AF65-F5344CB8AC3E}">
        <p14:creationId xmlns:p14="http://schemas.microsoft.com/office/powerpoint/2010/main" val="3028069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7030A0"/>
                </a:solidFill>
                <a:latin typeface="Calibri" panose="020F0502020204030204" pitchFamily="34" charset="0"/>
              </a:rPr>
              <a:t>How to Respond to Domestic Violence?</a:t>
            </a:r>
          </a:p>
        </p:txBody>
      </p:sp>
      <p:sp>
        <p:nvSpPr>
          <p:cNvPr id="3" name="Content Placeholder 2"/>
          <p:cNvSpPr>
            <a:spLocks noGrp="1"/>
          </p:cNvSpPr>
          <p:nvPr>
            <p:ph sz="quarter" idx="1"/>
          </p:nvPr>
        </p:nvSpPr>
        <p:spPr/>
        <p:txBody>
          <a:bodyPr>
            <a:normAutofit fontScale="70000" lnSpcReduction="20000"/>
          </a:bodyPr>
          <a:lstStyle/>
          <a:p>
            <a:r>
              <a:rPr lang="en-US" b="1" dirty="0">
                <a:latin typeface="Calibri" panose="020F0502020204030204" pitchFamily="34" charset="0"/>
              </a:rPr>
              <a:t>Don’ts</a:t>
            </a:r>
            <a:endParaRPr lang="en-US" dirty="0">
              <a:latin typeface="Calibri" panose="020F0502020204030204" pitchFamily="34" charset="0"/>
            </a:endParaRPr>
          </a:p>
          <a:p>
            <a:r>
              <a:rPr lang="en-US" dirty="0">
                <a:latin typeface="Calibri" panose="020F0502020204030204" pitchFamily="34" charset="0"/>
              </a:rPr>
              <a:t>Don’t tell the victim what they should do. </a:t>
            </a:r>
          </a:p>
          <a:p>
            <a:r>
              <a:rPr lang="en-US" dirty="0">
                <a:latin typeface="Calibri" panose="020F0502020204030204" pitchFamily="34" charset="0"/>
              </a:rPr>
              <a:t>Don’t ask the victim what they did to deserve the abuse. </a:t>
            </a:r>
          </a:p>
          <a:p>
            <a:r>
              <a:rPr lang="en-US" dirty="0">
                <a:latin typeface="Calibri" panose="020F0502020204030204" pitchFamily="34" charset="0"/>
              </a:rPr>
              <a:t>Don’t ask the victim what is wrong with them. </a:t>
            </a:r>
          </a:p>
          <a:p>
            <a:r>
              <a:rPr lang="en-US" dirty="0">
                <a:latin typeface="Calibri" panose="020F0502020204030204" pitchFamily="34" charset="0"/>
              </a:rPr>
              <a:t>Don’t ask why they stay. </a:t>
            </a:r>
          </a:p>
          <a:p>
            <a:endParaRPr lang="en-US" dirty="0">
              <a:latin typeface="Calibri" panose="020F0502020204030204" pitchFamily="34" charset="0"/>
            </a:endParaRPr>
          </a:p>
          <a:p>
            <a:r>
              <a:rPr lang="en-US" b="1" dirty="0">
                <a:latin typeface="Calibri" panose="020F0502020204030204" pitchFamily="34" charset="0"/>
              </a:rPr>
              <a:t>Do’s if the Victim is not Talking About The Abuse</a:t>
            </a:r>
            <a:endParaRPr lang="en-US" dirty="0">
              <a:latin typeface="Calibri" panose="020F0502020204030204" pitchFamily="34" charset="0"/>
            </a:endParaRPr>
          </a:p>
          <a:p>
            <a:r>
              <a:rPr lang="en-US" dirty="0">
                <a:latin typeface="Calibri" panose="020F0502020204030204" pitchFamily="34" charset="0"/>
              </a:rPr>
              <a:t>Tell them you are concerned. </a:t>
            </a:r>
          </a:p>
          <a:p>
            <a:r>
              <a:rPr lang="en-US" dirty="0">
                <a:latin typeface="Calibri" panose="020F0502020204030204" pitchFamily="34" charset="0"/>
              </a:rPr>
              <a:t>Ask the victim if everything is all right. </a:t>
            </a:r>
          </a:p>
          <a:p>
            <a:r>
              <a:rPr lang="en-US" dirty="0">
                <a:latin typeface="Calibri" panose="020F0502020204030204" pitchFamily="34" charset="0"/>
              </a:rPr>
              <a:t>Give the victim an unmarked or marked card with a 24-hour crisis number.</a:t>
            </a:r>
          </a:p>
          <a:p>
            <a:pPr marL="0" indent="0">
              <a:buNone/>
            </a:pPr>
            <a:endParaRPr lang="en-US" dirty="0">
              <a:latin typeface="Calibri" panose="020F0502020204030204" pitchFamily="34" charset="0"/>
            </a:endParaRPr>
          </a:p>
          <a:p>
            <a:r>
              <a:rPr lang="en-US" b="1" dirty="0">
                <a:latin typeface="Calibri" panose="020F0502020204030204" pitchFamily="34" charset="0"/>
              </a:rPr>
              <a:t>Do’s if The Victim is Talking About The Abuse</a:t>
            </a:r>
            <a:endParaRPr lang="en-US" dirty="0">
              <a:latin typeface="Calibri" panose="020F0502020204030204" pitchFamily="34" charset="0"/>
            </a:endParaRPr>
          </a:p>
          <a:p>
            <a:r>
              <a:rPr lang="en-US" dirty="0">
                <a:latin typeface="Calibri" panose="020F0502020204030204" pitchFamily="34" charset="0"/>
              </a:rPr>
              <a:t>Be a good listener.  Just listen. </a:t>
            </a:r>
          </a:p>
          <a:p>
            <a:r>
              <a:rPr lang="en-US" dirty="0">
                <a:latin typeface="Calibri" panose="020F0502020204030204" pitchFamily="34" charset="0"/>
              </a:rPr>
              <a:t>Ask the victim what they would like to do for themselves. </a:t>
            </a:r>
          </a:p>
          <a:p>
            <a:r>
              <a:rPr lang="en-US" dirty="0">
                <a:latin typeface="Calibri" panose="020F0502020204030204" pitchFamily="34" charset="0"/>
              </a:rPr>
              <a:t>Ask the victim if there is anything you can do for them. </a:t>
            </a:r>
          </a:p>
          <a:p>
            <a:r>
              <a:rPr lang="en-US" dirty="0">
                <a:latin typeface="Calibri" panose="020F0502020204030204" pitchFamily="34" charset="0"/>
              </a:rPr>
              <a:t>Give the victim an unmarked or marked card with a 24-hour crisis number.</a:t>
            </a:r>
          </a:p>
          <a:p>
            <a:endParaRPr lang="en-US" dirty="0">
              <a:latin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838200"/>
            <a:ext cx="8229600" cy="5736336"/>
          </a:xfrm>
        </p:spPr>
        <p:txBody>
          <a:bodyPr/>
          <a:lstStyle/>
          <a:p>
            <a:pPr>
              <a:buNone/>
            </a:pPr>
            <a:endParaRPr lang="en-US" dirty="0"/>
          </a:p>
          <a:p>
            <a:pPr>
              <a:buNone/>
            </a:pPr>
            <a:endParaRPr lang="en-US" dirty="0"/>
          </a:p>
          <a:p>
            <a:pPr>
              <a:buNone/>
            </a:pPr>
            <a:endParaRPr lang="en-US" dirty="0"/>
          </a:p>
          <a:p>
            <a:pPr algn="ctr">
              <a:buNone/>
            </a:pPr>
            <a:r>
              <a:rPr lang="en-US" sz="4800" dirty="0">
                <a:latin typeface="Avenir LT Std 35 Light" panose="020B0402020203020204" pitchFamily="34" charset="0"/>
              </a:rPr>
              <a:t>Domestic Violence: </a:t>
            </a:r>
          </a:p>
          <a:p>
            <a:pPr algn="ctr">
              <a:buNone/>
            </a:pPr>
            <a:r>
              <a:rPr lang="en-US" sz="4800" dirty="0">
                <a:latin typeface="Avenir LT Std 35 Light" panose="020B0402020203020204" pitchFamily="34" charset="0"/>
              </a:rPr>
              <a:t>Impact on Children</a:t>
            </a:r>
          </a:p>
          <a:p>
            <a:pPr algn="ctr">
              <a:buNone/>
            </a:pPr>
            <a:endParaRPr lang="en-US" sz="6000" dirty="0">
              <a:latin typeface="Avenir LT Std 35 Light" panose="020B0402020203020204" pitchFamily="34" charset="0"/>
            </a:endParaRPr>
          </a:p>
        </p:txBody>
      </p:sp>
      <p:pic>
        <p:nvPicPr>
          <p:cNvPr id="3" name="Picture 2"/>
          <p:cNvPicPr>
            <a:picLocks noChangeAspect="1"/>
          </p:cNvPicPr>
          <p:nvPr/>
        </p:nvPicPr>
        <p:blipFill>
          <a:blip r:embed="rId2" cstate="print"/>
          <a:stretch>
            <a:fillRect/>
          </a:stretch>
        </p:blipFill>
        <p:spPr>
          <a:xfrm>
            <a:off x="7707771" y="5486400"/>
            <a:ext cx="945833" cy="420371"/>
          </a:xfrm>
          <a:prstGeom prst="rect">
            <a:avLst/>
          </a:prstGeom>
        </p:spPr>
      </p:pic>
      <p:pic>
        <p:nvPicPr>
          <p:cNvPr id="4" name="Picture 3"/>
          <p:cNvPicPr>
            <a:picLocks noChangeAspect="1"/>
          </p:cNvPicPr>
          <p:nvPr/>
        </p:nvPicPr>
        <p:blipFill>
          <a:blip r:embed="rId3"/>
          <a:stretch>
            <a:fillRect/>
          </a:stretch>
        </p:blipFill>
        <p:spPr>
          <a:xfrm>
            <a:off x="-3903" y="0"/>
            <a:ext cx="9144793" cy="797243"/>
          </a:xfrm>
          <a:prstGeom prst="rect">
            <a:avLst/>
          </a:prstGeom>
        </p:spPr>
      </p:pic>
      <p:pic>
        <p:nvPicPr>
          <p:cNvPr id="5" name="Picture 4"/>
          <p:cNvPicPr>
            <a:picLocks noChangeAspect="1"/>
          </p:cNvPicPr>
          <p:nvPr/>
        </p:nvPicPr>
        <p:blipFill>
          <a:blip r:embed="rId3"/>
          <a:stretch>
            <a:fillRect/>
          </a:stretch>
        </p:blipFill>
        <p:spPr>
          <a:xfrm>
            <a:off x="2263" y="6061026"/>
            <a:ext cx="9144793" cy="797243"/>
          </a:xfrm>
          <a:prstGeom prst="rect">
            <a:avLst/>
          </a:prstGeom>
        </p:spPr>
      </p:pic>
    </p:spTree>
    <p:extLst>
      <p:ext uri="{BB962C8B-B14F-4D97-AF65-F5344CB8AC3E}">
        <p14:creationId xmlns:p14="http://schemas.microsoft.com/office/powerpoint/2010/main" val="331022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20000"/>
          </a:bodyPr>
          <a:lstStyle/>
          <a:p>
            <a:r>
              <a:rPr lang="en-US" dirty="0"/>
              <a:t>Abuse can occur to anyone regardless of age, gender, race, religion, socio-economic status, or sexual orientation.</a:t>
            </a:r>
          </a:p>
          <a:p>
            <a:endParaRPr lang="en-US" dirty="0"/>
          </a:p>
          <a:p>
            <a:r>
              <a:rPr lang="en-US" dirty="0"/>
              <a:t>Females ages 18 to 24 and 25 to 34 generally experienced the highest rates of intimate partner violence</a:t>
            </a:r>
          </a:p>
          <a:p>
            <a:endParaRPr lang="en-US" dirty="0">
              <a:latin typeface="Calibri" panose="020F0502020204030204" pitchFamily="34" charset="0"/>
            </a:endParaRPr>
          </a:p>
          <a:p>
            <a:r>
              <a:rPr lang="en-US" b="1" dirty="0">
                <a:latin typeface="Calibri" panose="020F0502020204030204" pitchFamily="34" charset="0"/>
              </a:rPr>
              <a:t>15%</a:t>
            </a:r>
            <a:r>
              <a:rPr lang="en-US" dirty="0">
                <a:latin typeface="Calibri" panose="020F0502020204030204" pitchFamily="34" charset="0"/>
              </a:rPr>
              <a:t> of teens who have been in a relationship, report having been hit, slapped or pushed by their boyfriend or girlfriend</a:t>
            </a:r>
          </a:p>
          <a:p>
            <a:pPr marL="274320" lvl="1" indent="0">
              <a:buNone/>
            </a:pPr>
            <a:r>
              <a:rPr lang="en-US" u="sng" dirty="0">
                <a:solidFill>
                  <a:schemeClr val="tx1"/>
                </a:solidFill>
                <a:latin typeface="Calibri" panose="020F0502020204030204" pitchFamily="34" charset="0"/>
              </a:rPr>
              <a:t>Lack of parental/caregiver awareness</a:t>
            </a:r>
          </a:p>
          <a:p>
            <a:pPr lvl="1"/>
            <a:r>
              <a:rPr lang="en-US" dirty="0">
                <a:solidFill>
                  <a:schemeClr val="tx1"/>
                </a:solidFill>
                <a:latin typeface="Calibri" panose="020F0502020204030204" pitchFamily="34" charset="0"/>
              </a:rPr>
              <a:t>Only </a:t>
            </a:r>
            <a:r>
              <a:rPr lang="en-US" b="1" dirty="0">
                <a:solidFill>
                  <a:schemeClr val="tx1"/>
                </a:solidFill>
                <a:latin typeface="Calibri" panose="020F0502020204030204" pitchFamily="34" charset="0"/>
              </a:rPr>
              <a:t>33%</a:t>
            </a:r>
            <a:r>
              <a:rPr lang="en-US" dirty="0">
                <a:solidFill>
                  <a:schemeClr val="tx1"/>
                </a:solidFill>
                <a:latin typeface="Calibri" panose="020F0502020204030204" pitchFamily="34" charset="0"/>
              </a:rPr>
              <a:t> of teens who were in an abusive relationship ever told anyone about the abuse. </a:t>
            </a:r>
          </a:p>
          <a:p>
            <a:pPr lvl="1"/>
            <a:endParaRPr lang="en-US" dirty="0">
              <a:solidFill>
                <a:schemeClr val="tx1"/>
              </a:solidFill>
              <a:latin typeface="Calibri" panose="020F0502020204030204" pitchFamily="34" charset="0"/>
            </a:endParaRPr>
          </a:p>
          <a:p>
            <a:pPr lvl="1"/>
            <a:r>
              <a:rPr lang="en-US" b="1" dirty="0">
                <a:solidFill>
                  <a:schemeClr val="tx1"/>
                </a:solidFill>
                <a:latin typeface="Calibri" panose="020F0502020204030204" pitchFamily="34" charset="0"/>
              </a:rPr>
              <a:t>81% </a:t>
            </a:r>
            <a:r>
              <a:rPr lang="en-US" dirty="0">
                <a:solidFill>
                  <a:schemeClr val="tx1"/>
                </a:solidFill>
                <a:latin typeface="Calibri" panose="020F0502020204030204" pitchFamily="34" charset="0"/>
              </a:rPr>
              <a:t>of parents believe teen dating violence is not an issue or admit they don’t know if it is an issue</a:t>
            </a:r>
          </a:p>
        </p:txBody>
      </p:sp>
      <p:sp>
        <p:nvSpPr>
          <p:cNvPr id="4" name="Title 3"/>
          <p:cNvSpPr>
            <a:spLocks noGrp="1"/>
          </p:cNvSpPr>
          <p:nvPr>
            <p:ph type="title"/>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93" y="-18323"/>
            <a:ext cx="9144793" cy="798645"/>
          </a:xfrm>
          <a:prstGeom prst="rect">
            <a:avLst/>
          </a:prstGeom>
        </p:spPr>
      </p:pic>
      <p:sp>
        <p:nvSpPr>
          <p:cNvPr id="2" name="Title 1"/>
          <p:cNvSpPr>
            <a:spLocks noGrp="1"/>
          </p:cNvSpPr>
          <p:nvPr>
            <p:ph type="title"/>
          </p:nvPr>
        </p:nvSpPr>
        <p:spPr>
          <a:xfrm>
            <a:off x="-2362200" y="-18323"/>
            <a:ext cx="8229600" cy="1066800"/>
          </a:xfrm>
        </p:spPr>
        <p:txBody>
          <a:bodyPr>
            <a:normAutofit/>
          </a:bodyPr>
          <a:lstStyle/>
          <a:p>
            <a:pPr algn="r"/>
            <a:r>
              <a:rPr lang="en-US" sz="3600" dirty="0">
                <a:latin typeface="Avenir LT Std 35 Light" panose="020B0402020203020204" pitchFamily="34" charset="0"/>
              </a:rPr>
              <a:t>Statistics</a:t>
            </a:r>
          </a:p>
        </p:txBody>
      </p:sp>
      <p:sp>
        <p:nvSpPr>
          <p:cNvPr id="3" name="Content Placeholder 2"/>
          <p:cNvSpPr>
            <a:spLocks noGrp="1"/>
          </p:cNvSpPr>
          <p:nvPr>
            <p:ph idx="1"/>
          </p:nvPr>
        </p:nvSpPr>
        <p:spPr>
          <a:xfrm>
            <a:off x="3308033" y="1694688"/>
            <a:ext cx="5334000" cy="4325112"/>
          </a:xfrm>
        </p:spPr>
        <p:txBody>
          <a:bodyPr>
            <a:normAutofit/>
          </a:bodyPr>
          <a:lstStyle/>
          <a:p>
            <a:pPr>
              <a:spcBef>
                <a:spcPct val="20000"/>
              </a:spcBef>
              <a:buSzPct val="65000"/>
            </a:pPr>
            <a:r>
              <a:rPr lang="en-US" b="1" dirty="0">
                <a:latin typeface="Avenir LT Std 35 Light" panose="020B0402020203020204" pitchFamily="34" charset="0"/>
              </a:rPr>
              <a:t>70% of children exposed to domestic violence </a:t>
            </a:r>
            <a:r>
              <a:rPr lang="en-US" dirty="0">
                <a:latin typeface="Avenir LT Std 35 Light" panose="020B0402020203020204" pitchFamily="34" charset="0"/>
              </a:rPr>
              <a:t>are also victims of child maltreatment (</a:t>
            </a:r>
            <a:r>
              <a:rPr lang="en-US" dirty="0" err="1">
                <a:latin typeface="Avenir LT Std 35 Light" panose="020B0402020203020204" pitchFamily="34" charset="0"/>
              </a:rPr>
              <a:t>Fantuzzo</a:t>
            </a:r>
            <a:r>
              <a:rPr lang="en-US" dirty="0">
                <a:latin typeface="Avenir LT Std 35 Light" panose="020B0402020203020204" pitchFamily="34" charset="0"/>
              </a:rPr>
              <a:t> &amp; Mohr, 1999)</a:t>
            </a:r>
          </a:p>
          <a:p>
            <a:pPr>
              <a:spcBef>
                <a:spcPct val="20000"/>
              </a:spcBef>
              <a:buSzPct val="65000"/>
            </a:pPr>
            <a:endParaRPr lang="en-US" sz="500" dirty="0">
              <a:latin typeface="Avenir LT Std 35 Light" panose="020B0402020203020204" pitchFamily="34" charset="0"/>
            </a:endParaRPr>
          </a:p>
          <a:p>
            <a:r>
              <a:rPr lang="en-US" b="1" dirty="0">
                <a:latin typeface="Avenir LT Std 35 Light" panose="020B0402020203020204" pitchFamily="34" charset="0"/>
              </a:rPr>
              <a:t>15.5 million children </a:t>
            </a:r>
            <a:r>
              <a:rPr lang="en-US" dirty="0">
                <a:latin typeface="Avenir LT Std 35 Light" panose="020B0402020203020204" pitchFamily="34" charset="0"/>
              </a:rPr>
              <a:t>live in households where domestic violence has occurred within the past year</a:t>
            </a:r>
            <a:r>
              <a:rPr lang="en-US" b="1" dirty="0">
                <a:latin typeface="Avenir LT Std 35 Light" panose="020B0402020203020204" pitchFamily="34" charset="0"/>
              </a:rPr>
              <a:t> </a:t>
            </a:r>
            <a:r>
              <a:rPr lang="en-US" dirty="0">
                <a:latin typeface="Avenir LT Std 35 Light" panose="020B0402020203020204" pitchFamily="34" charset="0"/>
              </a:rPr>
              <a:t>(McDonald et al., 2006)</a:t>
            </a:r>
          </a:p>
          <a:p>
            <a:endParaRPr lang="en-US" sz="500" dirty="0">
              <a:latin typeface="Avenir LT Std 35 Light" panose="020B0402020203020204" pitchFamily="34" charset="0"/>
            </a:endParaRPr>
          </a:p>
          <a:p>
            <a:pPr>
              <a:spcBef>
                <a:spcPct val="20000"/>
              </a:spcBef>
              <a:buSzPct val="65000"/>
            </a:pPr>
            <a:r>
              <a:rPr lang="en-US" b="1" dirty="0">
                <a:latin typeface="Avenir LT Std 35 Light" panose="020B0402020203020204" pitchFamily="34" charset="0"/>
              </a:rPr>
              <a:t>Between 80% and 90%</a:t>
            </a:r>
            <a:r>
              <a:rPr lang="en-US" dirty="0">
                <a:latin typeface="Avenir LT Std 35 Light" panose="020B0402020203020204" pitchFamily="34" charset="0"/>
              </a:rPr>
              <a:t> of these children are aware of the violence (McDonald et al., 2006)</a:t>
            </a:r>
          </a:p>
          <a:p>
            <a:pPr>
              <a:spcBef>
                <a:spcPct val="20000"/>
              </a:spcBef>
              <a:buSzPct val="65000"/>
            </a:pPr>
            <a:endParaRPr lang="en-US" sz="500" b="1" dirty="0">
              <a:latin typeface="Avenir LT Std 35 Light" panose="020B0402020203020204" pitchFamily="34" charset="0"/>
            </a:endParaRPr>
          </a:p>
          <a:p>
            <a:pPr>
              <a:spcBef>
                <a:spcPct val="20000"/>
              </a:spcBef>
              <a:buSzPct val="65000"/>
            </a:pPr>
            <a:r>
              <a:rPr lang="en-US" b="1" dirty="0">
                <a:latin typeface="Avenir LT Std 35 Light" panose="020B0402020203020204" pitchFamily="34" charset="0"/>
              </a:rPr>
              <a:t>Children raised in violent homes </a:t>
            </a:r>
            <a:r>
              <a:rPr lang="en-US" dirty="0">
                <a:latin typeface="Avenir LT Std 35 Light" panose="020B0402020203020204" pitchFamily="34" charset="0"/>
              </a:rPr>
              <a:t>are 74% more likely to commit assault (Senate Hearing 1990; Sedgwick, 1992)</a:t>
            </a:r>
          </a:p>
          <a:p>
            <a:pPr>
              <a:buFont typeface="Courier New" pitchFamily="49" charset="0"/>
              <a:buChar char="o"/>
            </a:pPr>
            <a:endParaRPr lang="en-US" dirty="0"/>
          </a:p>
        </p:txBody>
      </p:sp>
      <p:pic>
        <p:nvPicPr>
          <p:cNvPr id="4" name="Picture 3"/>
          <p:cNvPicPr>
            <a:picLocks noChangeAspect="1"/>
          </p:cNvPicPr>
          <p:nvPr/>
        </p:nvPicPr>
        <p:blipFill>
          <a:blip r:embed="rId3" cstate="print"/>
          <a:stretch>
            <a:fillRect/>
          </a:stretch>
        </p:blipFill>
        <p:spPr>
          <a:xfrm>
            <a:off x="7696200" y="6019800"/>
            <a:ext cx="945833" cy="42037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981200"/>
            <a:ext cx="2362200" cy="3362855"/>
          </a:xfrm>
          <a:prstGeom prst="rect">
            <a:avLst/>
          </a:prstGeom>
          <a:ln>
            <a:solidFill>
              <a:srgbClr val="A8AF27"/>
            </a:solidFill>
          </a:ln>
        </p:spPr>
      </p:pic>
    </p:spTree>
    <p:extLst>
      <p:ext uri="{BB962C8B-B14F-4D97-AF65-F5344CB8AC3E}">
        <p14:creationId xmlns:p14="http://schemas.microsoft.com/office/powerpoint/2010/main" val="3357891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93" y="-18323"/>
            <a:ext cx="9144793" cy="798645"/>
          </a:xfrm>
          <a:prstGeom prst="rect">
            <a:avLst/>
          </a:prstGeom>
        </p:spPr>
      </p:pic>
      <p:sp>
        <p:nvSpPr>
          <p:cNvPr id="2" name="Title 1"/>
          <p:cNvSpPr>
            <a:spLocks noGrp="1"/>
          </p:cNvSpPr>
          <p:nvPr>
            <p:ph type="title"/>
          </p:nvPr>
        </p:nvSpPr>
        <p:spPr>
          <a:xfrm>
            <a:off x="0" y="-152401"/>
            <a:ext cx="9134764" cy="1066800"/>
          </a:xfrm>
        </p:spPr>
        <p:txBody>
          <a:bodyPr>
            <a:normAutofit/>
          </a:bodyPr>
          <a:lstStyle/>
          <a:p>
            <a:pPr algn="ctr"/>
            <a:r>
              <a:rPr lang="en-US" sz="3600" dirty="0">
                <a:latin typeface="Avenir LT Std 35 Light" panose="020B0402020203020204" pitchFamily="34" charset="0"/>
              </a:rPr>
              <a:t>Definition of Children and Domestic Violence</a:t>
            </a:r>
          </a:p>
        </p:txBody>
      </p:sp>
      <p:sp>
        <p:nvSpPr>
          <p:cNvPr id="3" name="Content Placeholder 2"/>
          <p:cNvSpPr>
            <a:spLocks noGrp="1"/>
          </p:cNvSpPr>
          <p:nvPr>
            <p:ph idx="1"/>
          </p:nvPr>
        </p:nvSpPr>
        <p:spPr>
          <a:xfrm>
            <a:off x="3962400" y="1560611"/>
            <a:ext cx="4724400" cy="4325112"/>
          </a:xfrm>
        </p:spPr>
        <p:txBody>
          <a:bodyPr>
            <a:normAutofit/>
          </a:bodyPr>
          <a:lstStyle/>
          <a:p>
            <a:r>
              <a:rPr lang="en-US" altLang="en-US" sz="2000" dirty="0">
                <a:latin typeface="Avenir LT Std 35 Light" panose="020B0402020203020204"/>
                <a:ea typeface="Verdana" panose="020B0604030504040204" pitchFamily="34" charset="0"/>
                <a:cs typeface="Verdana" panose="020B0604030504040204" pitchFamily="34" charset="0"/>
              </a:rPr>
              <a:t>Child </a:t>
            </a:r>
            <a:r>
              <a:rPr lang="en-US" altLang="en-US" sz="2000" u="sng" dirty="0">
                <a:latin typeface="Avenir LT Std 35 Light" panose="020B0402020203020204"/>
                <a:ea typeface="Verdana" panose="020B0604030504040204" pitchFamily="34" charset="0"/>
                <a:cs typeface="Verdana" panose="020B0604030504040204" pitchFamily="34" charset="0"/>
              </a:rPr>
              <a:t>exposure</a:t>
            </a:r>
            <a:r>
              <a:rPr lang="en-US" altLang="en-US" sz="2000" dirty="0">
                <a:latin typeface="Avenir LT Std 35 Light" panose="020B0402020203020204"/>
                <a:ea typeface="Verdana" panose="020B0604030504040204" pitchFamily="34" charset="0"/>
                <a:cs typeface="Verdana" panose="020B0604030504040204" pitchFamily="34" charset="0"/>
              </a:rPr>
              <a:t> to domestic violence: </a:t>
            </a:r>
          </a:p>
          <a:p>
            <a:pPr>
              <a:buNone/>
            </a:pPr>
            <a:r>
              <a:rPr lang="en-US" altLang="en-US" sz="2000" dirty="0">
                <a:latin typeface="Avenir LT Std 35 Light" panose="020B0402020203020204"/>
                <a:ea typeface="Verdana" panose="020B0604030504040204" pitchFamily="34" charset="0"/>
                <a:cs typeface="Verdana" panose="020B0604030504040204" pitchFamily="34" charset="0"/>
              </a:rPr>
              <a:t>	Seeing, hearing, being told about, seeing the aftermath of abuse used against a parent.</a:t>
            </a:r>
          </a:p>
          <a:p>
            <a:endParaRPr lang="en-US" altLang="en-US" sz="2000" dirty="0">
              <a:latin typeface="Avenir LT Std 35 Light" panose="020B0402020203020204"/>
              <a:ea typeface="Verdana" panose="020B0604030504040204" pitchFamily="34" charset="0"/>
              <a:cs typeface="Verdana" panose="020B0604030504040204" pitchFamily="34" charset="0"/>
            </a:endParaRPr>
          </a:p>
          <a:p>
            <a:r>
              <a:rPr lang="en-US" altLang="en-US" sz="2000" dirty="0">
                <a:latin typeface="Avenir LT Std 35 Light" panose="020B0402020203020204"/>
                <a:ea typeface="Verdana" panose="020B0604030504040204" pitchFamily="34" charset="0"/>
                <a:cs typeface="Verdana" panose="020B0604030504040204" pitchFamily="34" charset="0"/>
              </a:rPr>
              <a:t>Child </a:t>
            </a:r>
            <a:r>
              <a:rPr lang="en-US" altLang="en-US" sz="2000" u="sng" dirty="0">
                <a:latin typeface="Avenir LT Std 35 Light" panose="020B0402020203020204"/>
                <a:ea typeface="Verdana" panose="020B0604030504040204" pitchFamily="34" charset="0"/>
                <a:cs typeface="Verdana" panose="020B0604030504040204" pitchFamily="34" charset="0"/>
              </a:rPr>
              <a:t>maltreatment/abuse</a:t>
            </a:r>
            <a:r>
              <a:rPr lang="en-US" altLang="en-US" sz="2000" dirty="0">
                <a:latin typeface="Avenir LT Std 35 Light" panose="020B0402020203020204"/>
                <a:ea typeface="Verdana" panose="020B0604030504040204" pitchFamily="34" charset="0"/>
                <a:cs typeface="Verdana" panose="020B0604030504040204" pitchFamily="34" charset="0"/>
              </a:rPr>
              <a:t>: </a:t>
            </a:r>
          </a:p>
          <a:p>
            <a:pPr>
              <a:buNone/>
            </a:pPr>
            <a:r>
              <a:rPr lang="en-US" altLang="en-US" sz="2000" dirty="0">
                <a:latin typeface="Avenir LT Std 35 Light" panose="020B0402020203020204"/>
                <a:ea typeface="Verdana" panose="020B0604030504040204" pitchFamily="34" charset="0"/>
                <a:cs typeface="Verdana" panose="020B0604030504040204" pitchFamily="34" charset="0"/>
              </a:rPr>
              <a:t>	Physical, sexual or emotional abuse or neglect</a:t>
            </a:r>
          </a:p>
          <a:p>
            <a:pPr>
              <a:buNone/>
            </a:pPr>
            <a:endParaRPr lang="en-US" altLang="en-US" sz="2000" dirty="0">
              <a:latin typeface="Avenir LT Std 35 Light" panose="020B0402020203020204"/>
              <a:ea typeface="Verdana" panose="020B0604030504040204" pitchFamily="34" charset="0"/>
              <a:cs typeface="Verdana" panose="020B0604030504040204" pitchFamily="34" charset="0"/>
            </a:endParaRPr>
          </a:p>
          <a:p>
            <a:pPr algn="ctr">
              <a:buNone/>
            </a:pPr>
            <a:r>
              <a:rPr lang="en-US" altLang="en-US" sz="2000" dirty="0">
                <a:latin typeface="Avenir LT Std 35 Light" panose="020B0402020203020204"/>
                <a:ea typeface="Verdana" panose="020B0604030504040204" pitchFamily="34" charset="0"/>
                <a:cs typeface="Verdana" panose="020B0604030504040204" pitchFamily="34" charset="0"/>
              </a:rPr>
              <a:t>Several types of violence can be present in the same family!</a:t>
            </a:r>
            <a:endParaRPr lang="en-US" altLang="en-US" sz="1800" dirty="0">
              <a:latin typeface="Avenir LT Std 35 Light" panose="020B0402020203020204"/>
              <a:ea typeface="Verdana" panose="020B0604030504040204" pitchFamily="34" charset="0"/>
              <a:cs typeface="Verdana" panose="020B0604030504040204" pitchFamily="34" charset="0"/>
            </a:endParaRPr>
          </a:p>
          <a:p>
            <a:pPr>
              <a:buFont typeface="Courier New" pitchFamily="49" charset="0"/>
              <a:buChar char="o"/>
            </a:pPr>
            <a:endParaRPr lang="en-US" dirty="0">
              <a:latin typeface="Avenir LT Std 35 Light" panose="020B0402020203020204"/>
            </a:endParaRPr>
          </a:p>
        </p:txBody>
      </p:sp>
      <p:pic>
        <p:nvPicPr>
          <p:cNvPr id="4" name="Picture 3"/>
          <p:cNvPicPr>
            <a:picLocks noChangeAspect="1"/>
          </p:cNvPicPr>
          <p:nvPr/>
        </p:nvPicPr>
        <p:blipFill>
          <a:blip r:embed="rId3"/>
          <a:stretch>
            <a:fillRect/>
          </a:stretch>
        </p:blipFill>
        <p:spPr>
          <a:xfrm>
            <a:off x="7696200" y="6019800"/>
            <a:ext cx="945833" cy="42037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981200"/>
            <a:ext cx="3048000" cy="2743199"/>
          </a:xfrm>
          <a:prstGeom prst="rect">
            <a:avLst/>
          </a:prstGeom>
        </p:spPr>
      </p:pic>
    </p:spTree>
    <p:extLst>
      <p:ext uri="{BB962C8B-B14F-4D97-AF65-F5344CB8AC3E}">
        <p14:creationId xmlns:p14="http://schemas.microsoft.com/office/powerpoint/2010/main" val="902733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93" y="0"/>
            <a:ext cx="9144793" cy="797243"/>
          </a:xfrm>
          <a:prstGeom prst="rect">
            <a:avLst/>
          </a:prstGeom>
        </p:spPr>
      </p:pic>
      <p:sp>
        <p:nvSpPr>
          <p:cNvPr id="2" name="Title 1"/>
          <p:cNvSpPr>
            <a:spLocks noGrp="1"/>
          </p:cNvSpPr>
          <p:nvPr>
            <p:ph type="title"/>
          </p:nvPr>
        </p:nvSpPr>
        <p:spPr>
          <a:xfrm>
            <a:off x="-1143000" y="-68686"/>
            <a:ext cx="8229600" cy="1066800"/>
          </a:xfrm>
        </p:spPr>
        <p:txBody>
          <a:bodyPr/>
          <a:lstStyle/>
          <a:p>
            <a:pPr algn="r"/>
            <a:r>
              <a:rPr lang="en-US" dirty="0">
                <a:latin typeface="Avenir LT Std 35 Light" panose="020B0402020203020204" pitchFamily="34" charset="0"/>
              </a:rPr>
              <a:t>DV Impact on Children</a:t>
            </a:r>
          </a:p>
        </p:txBody>
      </p:sp>
      <p:sp>
        <p:nvSpPr>
          <p:cNvPr id="3" name="Content Placeholder 2"/>
          <p:cNvSpPr>
            <a:spLocks noGrp="1"/>
          </p:cNvSpPr>
          <p:nvPr>
            <p:ph idx="1"/>
          </p:nvPr>
        </p:nvSpPr>
        <p:spPr>
          <a:xfrm>
            <a:off x="445520" y="1828800"/>
            <a:ext cx="4115197" cy="4525963"/>
          </a:xfrm>
        </p:spPr>
        <p:txBody>
          <a:bodyPr>
            <a:normAutofit/>
          </a:bodyPr>
          <a:lstStyle/>
          <a:p>
            <a:r>
              <a:rPr lang="en-US" sz="2400" dirty="0">
                <a:latin typeface="Avenir LT Std 35 Light" panose="020B0402020203020204"/>
                <a:ea typeface="ＭＳ Ｐゴシック" pitchFamily="34" charset="-128"/>
              </a:rPr>
              <a:t>Not all children are affected by domestic violence in the same way</a:t>
            </a:r>
          </a:p>
          <a:p>
            <a:endParaRPr lang="en-US" sz="1000" dirty="0">
              <a:latin typeface="Avenir LT Std 35 Light" panose="020B0402020203020204"/>
              <a:ea typeface="ＭＳ Ｐゴシック" pitchFamily="34" charset="-128"/>
            </a:endParaRPr>
          </a:p>
          <a:p>
            <a:r>
              <a:rPr lang="en-US" sz="2400" dirty="0">
                <a:latin typeface="Avenir LT Std 35 Light" panose="020B0402020203020204"/>
              </a:rPr>
              <a:t>Several factors may come into play for children who show great resiliency in the face of exposure to violence (</a:t>
            </a:r>
            <a:r>
              <a:rPr lang="en-US" sz="2400" dirty="0" err="1">
                <a:latin typeface="Avenir LT Std 35 Light" panose="020B0402020203020204"/>
              </a:rPr>
              <a:t>Edelson</a:t>
            </a:r>
            <a:r>
              <a:rPr lang="en-US" sz="2400" dirty="0">
                <a:latin typeface="Avenir LT Std 35 Light" panose="020B0402020203020204"/>
              </a:rPr>
              <a:t>, 1999)</a:t>
            </a:r>
          </a:p>
          <a:p>
            <a:pPr>
              <a:buNone/>
            </a:pPr>
            <a:endParaRPr lang="en-US" sz="2000" dirty="0"/>
          </a:p>
        </p:txBody>
      </p:sp>
      <p:pic>
        <p:nvPicPr>
          <p:cNvPr id="4" name="Picture 3"/>
          <p:cNvPicPr>
            <a:picLocks noChangeAspect="1"/>
          </p:cNvPicPr>
          <p:nvPr/>
        </p:nvPicPr>
        <p:blipFill>
          <a:blip r:embed="rId3" cstate="print"/>
          <a:stretch>
            <a:fillRect/>
          </a:stretch>
        </p:blipFill>
        <p:spPr>
          <a:xfrm>
            <a:off x="7696200" y="6019800"/>
            <a:ext cx="945833" cy="420371"/>
          </a:xfrm>
          <a:prstGeom prst="rect">
            <a:avLst/>
          </a:prstGeom>
        </p:spPr>
      </p:pic>
      <p:pic>
        <p:nvPicPr>
          <p:cNvPr id="8" name="Picture 7"/>
          <p:cNvPicPr>
            <a:picLocks noChangeAspect="1"/>
          </p:cNvPicPr>
          <p:nvPr/>
        </p:nvPicPr>
        <p:blipFill>
          <a:blip r:embed="rId4"/>
          <a:stretch>
            <a:fillRect/>
          </a:stretch>
        </p:blipFill>
        <p:spPr>
          <a:xfrm>
            <a:off x="4876800" y="1970906"/>
            <a:ext cx="3200400" cy="2819400"/>
          </a:xfrm>
          <a:prstGeom prst="rect">
            <a:avLst/>
          </a:prstGeom>
        </p:spPr>
      </p:pic>
    </p:spTree>
    <p:extLst>
      <p:ext uri="{BB962C8B-B14F-4D97-AF65-F5344CB8AC3E}">
        <p14:creationId xmlns:p14="http://schemas.microsoft.com/office/powerpoint/2010/main" val="4092588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91" y="26504"/>
            <a:ext cx="9144793" cy="797243"/>
          </a:xfrm>
          <a:prstGeom prst="rect">
            <a:avLst/>
          </a:prstGeom>
        </p:spPr>
      </p:pic>
      <p:sp>
        <p:nvSpPr>
          <p:cNvPr id="6" name="Title 1"/>
          <p:cNvSpPr txBox="1">
            <a:spLocks/>
          </p:cNvSpPr>
          <p:nvPr/>
        </p:nvSpPr>
        <p:spPr>
          <a:xfrm>
            <a:off x="209152" y="26504"/>
            <a:ext cx="8934450" cy="10668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600" dirty="0">
                <a:latin typeface="Avenir LT Std 35 Light"/>
              </a:rPr>
              <a:t>How Childhood Trauma Affects Health Across a Lifetime</a:t>
            </a:r>
            <a:endParaRPr lang="en-US" sz="2600" dirty="0">
              <a:latin typeface="Avenir LT Std 35 Light" panose="020B0402020203020204" pitchFamily="34" charset="0"/>
            </a:endParaRPr>
          </a:p>
        </p:txBody>
      </p:sp>
      <p:sp>
        <p:nvSpPr>
          <p:cNvPr id="2" name="Content Placeholder 1"/>
          <p:cNvSpPr>
            <a:spLocks noGrp="1"/>
          </p:cNvSpPr>
          <p:nvPr>
            <p:ph idx="1"/>
          </p:nvPr>
        </p:nvSpPr>
        <p:spPr/>
        <p:txBody>
          <a:bodyPr/>
          <a:lstStyle/>
          <a:p>
            <a:r>
              <a:rPr lang="en-US" dirty="0">
                <a:hlinkClick r:id="rId4"/>
              </a:rPr>
              <a:t>https://www.ted.com/talks/nadine_burke_harris_how_childhood_trauma_affects_health_across_a_lifetime</a:t>
            </a:r>
            <a:endParaRPr lang="en-US" dirty="0"/>
          </a:p>
          <a:p>
            <a:endParaRPr lang="en-US" dirty="0"/>
          </a:p>
          <a:p>
            <a:endParaRPr lang="en-US" dirty="0"/>
          </a:p>
        </p:txBody>
      </p:sp>
    </p:spTree>
    <p:extLst>
      <p:ext uri="{BB962C8B-B14F-4D97-AF65-F5344CB8AC3E}">
        <p14:creationId xmlns:p14="http://schemas.microsoft.com/office/powerpoint/2010/main" val="1361271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93" y="0"/>
            <a:ext cx="9144793" cy="797243"/>
          </a:xfrm>
          <a:prstGeom prst="rect">
            <a:avLst/>
          </a:prstGeom>
        </p:spPr>
      </p:pic>
      <p:sp>
        <p:nvSpPr>
          <p:cNvPr id="2" name="Title 1"/>
          <p:cNvSpPr>
            <a:spLocks noGrp="1"/>
          </p:cNvSpPr>
          <p:nvPr>
            <p:ph type="title"/>
          </p:nvPr>
        </p:nvSpPr>
        <p:spPr>
          <a:xfrm>
            <a:off x="-304800" y="-3110"/>
            <a:ext cx="8229600" cy="1066800"/>
          </a:xfrm>
        </p:spPr>
        <p:txBody>
          <a:bodyPr>
            <a:normAutofit/>
          </a:bodyPr>
          <a:lstStyle/>
          <a:p>
            <a:pPr algn="r"/>
            <a:r>
              <a:rPr lang="en-US" dirty="0">
                <a:latin typeface="Avenir LT Std 35 Light" panose="020B0402020203020204" pitchFamily="34" charset="0"/>
              </a:rPr>
              <a:t>How Children are Exposed to DV</a:t>
            </a:r>
          </a:p>
        </p:txBody>
      </p:sp>
      <p:sp>
        <p:nvSpPr>
          <p:cNvPr id="3" name="Content Placeholder 2"/>
          <p:cNvSpPr>
            <a:spLocks noGrp="1"/>
          </p:cNvSpPr>
          <p:nvPr>
            <p:ph idx="1"/>
          </p:nvPr>
        </p:nvSpPr>
        <p:spPr>
          <a:xfrm>
            <a:off x="609600" y="1632781"/>
            <a:ext cx="5638800" cy="4800600"/>
          </a:xfrm>
        </p:spPr>
        <p:txBody>
          <a:bodyPr>
            <a:normAutofit/>
          </a:bodyPr>
          <a:lstStyle/>
          <a:p>
            <a:pPr marL="406400" indent="-228600"/>
            <a:r>
              <a:rPr lang="en-US" sz="2800" dirty="0">
                <a:latin typeface="Avenir LT Std 35 Light" panose="020B0402020203020204"/>
                <a:ea typeface="ＭＳ Ｐゴシック" pitchFamily="34" charset="-128"/>
              </a:rPr>
              <a:t>Hearing threats of physical harm</a:t>
            </a:r>
          </a:p>
          <a:p>
            <a:pPr marL="406400" indent="-228600"/>
            <a:r>
              <a:rPr lang="en-US" sz="2800" dirty="0">
                <a:latin typeface="Avenir LT Std 35 Light" panose="020B0402020203020204"/>
                <a:ea typeface="ＭＳ Ｐゴシック" pitchFamily="34" charset="-128"/>
              </a:rPr>
              <a:t>Feeling tension building in home prior to assault</a:t>
            </a:r>
          </a:p>
          <a:p>
            <a:pPr marL="406400" indent="-228600"/>
            <a:r>
              <a:rPr lang="en-US" sz="2800" dirty="0">
                <a:latin typeface="Avenir LT Std 35 Light" panose="020B0402020203020204"/>
                <a:ea typeface="ＭＳ Ｐゴシック" pitchFamily="34" charset="-128"/>
              </a:rPr>
              <a:t>Hearing/seeing assault on their mother/father</a:t>
            </a:r>
          </a:p>
          <a:p>
            <a:pPr marL="406400" indent="-228600"/>
            <a:r>
              <a:rPr lang="en-US" sz="2800" dirty="0">
                <a:latin typeface="Avenir LT Std 35 Light" panose="020B0402020203020204"/>
                <a:ea typeface="ＭＳ Ｐゴシック" pitchFamily="34" charset="-128"/>
              </a:rPr>
              <a:t>Being denied care because mother/father is injured or depressed</a:t>
            </a:r>
          </a:p>
          <a:p>
            <a:pPr marL="406400" indent="-228600"/>
            <a:r>
              <a:rPr lang="en-US" sz="2800" dirty="0">
                <a:latin typeface="Avenir LT Std 35 Light" panose="020B0402020203020204"/>
                <a:ea typeface="ＭＳ Ｐゴシック" pitchFamily="34" charset="-128"/>
              </a:rPr>
              <a:t>Being forced to watch or participate in violence against their mother/father</a:t>
            </a:r>
          </a:p>
          <a:p>
            <a:endParaRPr lang="en-US" sz="2800" dirty="0"/>
          </a:p>
        </p:txBody>
      </p:sp>
      <p:pic>
        <p:nvPicPr>
          <p:cNvPr id="4" name="Picture 3"/>
          <p:cNvPicPr>
            <a:picLocks noChangeAspect="1"/>
          </p:cNvPicPr>
          <p:nvPr/>
        </p:nvPicPr>
        <p:blipFill>
          <a:blip r:embed="rId3" cstate="print"/>
          <a:stretch>
            <a:fillRect/>
          </a:stretch>
        </p:blipFill>
        <p:spPr>
          <a:xfrm>
            <a:off x="7696200" y="6019800"/>
            <a:ext cx="945833" cy="42037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1632781"/>
            <a:ext cx="2281370" cy="156720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1144" y="3883507"/>
            <a:ext cx="2247900" cy="1752600"/>
          </a:xfrm>
          <a:prstGeom prst="rect">
            <a:avLst/>
          </a:prstGeom>
        </p:spPr>
      </p:pic>
    </p:spTree>
    <p:extLst>
      <p:ext uri="{BB962C8B-B14F-4D97-AF65-F5344CB8AC3E}">
        <p14:creationId xmlns:p14="http://schemas.microsoft.com/office/powerpoint/2010/main" val="815890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793" cy="797243"/>
          </a:xfrm>
          <a:prstGeom prst="rect">
            <a:avLst/>
          </a:prstGeom>
        </p:spPr>
      </p:pic>
      <p:sp>
        <p:nvSpPr>
          <p:cNvPr id="2" name="Title 1"/>
          <p:cNvSpPr>
            <a:spLocks noGrp="1"/>
          </p:cNvSpPr>
          <p:nvPr>
            <p:ph type="title"/>
          </p:nvPr>
        </p:nvSpPr>
        <p:spPr>
          <a:xfrm>
            <a:off x="-152400" y="-12071"/>
            <a:ext cx="8229600" cy="1066800"/>
          </a:xfrm>
        </p:spPr>
        <p:txBody>
          <a:bodyPr>
            <a:normAutofit/>
          </a:bodyPr>
          <a:lstStyle/>
          <a:p>
            <a:pPr algn="r"/>
            <a:r>
              <a:rPr lang="en-US" dirty="0">
                <a:latin typeface="Avenir LT Std 35 Light" panose="020B0402020203020204" pitchFamily="34" charset="0"/>
              </a:rPr>
              <a:t>How Children are Exposed to DV</a:t>
            </a:r>
          </a:p>
        </p:txBody>
      </p:sp>
      <p:sp>
        <p:nvSpPr>
          <p:cNvPr id="3" name="Content Placeholder 2"/>
          <p:cNvSpPr>
            <a:spLocks noGrp="1"/>
          </p:cNvSpPr>
          <p:nvPr>
            <p:ph idx="1"/>
          </p:nvPr>
        </p:nvSpPr>
        <p:spPr>
          <a:xfrm>
            <a:off x="457596" y="1639571"/>
            <a:ext cx="8229600" cy="4800600"/>
          </a:xfrm>
        </p:spPr>
        <p:txBody>
          <a:bodyPr>
            <a:normAutofit/>
          </a:bodyPr>
          <a:lstStyle/>
          <a:p>
            <a:pPr marL="635000" indent="-292100"/>
            <a:r>
              <a:rPr lang="en-US" sz="2800" dirty="0">
                <a:latin typeface="Avenir LT Std 35 Light" panose="020B0402020203020204"/>
              </a:rPr>
              <a:t>Seeing aftermath of violent incident</a:t>
            </a:r>
          </a:p>
          <a:p>
            <a:pPr marL="635000" indent="-292100"/>
            <a:r>
              <a:rPr lang="en-US" sz="2800" dirty="0">
                <a:latin typeface="Avenir LT Std 35 Light" panose="020B0402020203020204"/>
              </a:rPr>
              <a:t>Having their relationship with their non-violent parent undermined</a:t>
            </a:r>
          </a:p>
          <a:p>
            <a:pPr marL="635000" indent="-292100"/>
            <a:r>
              <a:rPr lang="en-US" sz="2800" dirty="0">
                <a:latin typeface="Avenir LT Std 35 Light" panose="020B0402020203020204"/>
              </a:rPr>
              <a:t>Being taken hostage to force victim to return home</a:t>
            </a:r>
          </a:p>
          <a:p>
            <a:pPr marL="635000" indent="-292100"/>
            <a:r>
              <a:rPr lang="en-US" sz="2800" dirty="0">
                <a:latin typeface="Avenir LT Std 35 Light" panose="020B0402020203020204"/>
              </a:rPr>
              <a:t>Being enlisted by violent parent to align against non-violent parent </a:t>
            </a:r>
          </a:p>
          <a:p>
            <a:pPr marL="635000" indent="-292100"/>
            <a:r>
              <a:rPr lang="en-US" sz="2800" dirty="0">
                <a:latin typeface="Avenir LT Std 35 Light" panose="020B0402020203020204"/>
              </a:rPr>
              <a:t>Experiencing the loss of a parent due to murder/suicide</a:t>
            </a:r>
          </a:p>
          <a:p>
            <a:endParaRPr lang="en-US" dirty="0"/>
          </a:p>
        </p:txBody>
      </p:sp>
      <p:pic>
        <p:nvPicPr>
          <p:cNvPr id="4" name="Picture 3"/>
          <p:cNvPicPr>
            <a:picLocks noChangeAspect="1"/>
          </p:cNvPicPr>
          <p:nvPr/>
        </p:nvPicPr>
        <p:blipFill>
          <a:blip r:embed="rId3" cstate="print"/>
          <a:stretch>
            <a:fillRect/>
          </a:stretch>
        </p:blipFill>
        <p:spPr>
          <a:xfrm>
            <a:off x="7696200" y="6019800"/>
            <a:ext cx="945833" cy="420371"/>
          </a:xfrm>
          <a:prstGeom prst="rect">
            <a:avLst/>
          </a:prstGeom>
        </p:spPr>
      </p:pic>
    </p:spTree>
    <p:extLst>
      <p:ext uri="{BB962C8B-B14F-4D97-AF65-F5344CB8AC3E}">
        <p14:creationId xmlns:p14="http://schemas.microsoft.com/office/powerpoint/2010/main" val="2918252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93" y="-9539"/>
            <a:ext cx="9144793" cy="797243"/>
          </a:xfrm>
          <a:prstGeom prst="rect">
            <a:avLst/>
          </a:prstGeom>
        </p:spPr>
      </p:pic>
      <p:sp>
        <p:nvSpPr>
          <p:cNvPr id="2" name="Title 1"/>
          <p:cNvSpPr>
            <a:spLocks noGrp="1"/>
          </p:cNvSpPr>
          <p:nvPr>
            <p:ph type="title"/>
          </p:nvPr>
        </p:nvSpPr>
        <p:spPr>
          <a:xfrm>
            <a:off x="-914400" y="-144318"/>
            <a:ext cx="8229600" cy="1066800"/>
          </a:xfrm>
        </p:spPr>
        <p:txBody>
          <a:bodyPr>
            <a:normAutofit/>
          </a:bodyPr>
          <a:lstStyle/>
          <a:p>
            <a:pPr algn="r"/>
            <a:r>
              <a:rPr lang="en-US" sz="3600" dirty="0">
                <a:latin typeface="Avenir LT Std 35 Light" panose="020B0402020203020204" pitchFamily="34" charset="0"/>
              </a:rPr>
              <a:t>DV Impact on Children</a:t>
            </a:r>
          </a:p>
        </p:txBody>
      </p:sp>
      <p:sp>
        <p:nvSpPr>
          <p:cNvPr id="3" name="Content Placeholder 2"/>
          <p:cNvSpPr>
            <a:spLocks noGrp="1"/>
          </p:cNvSpPr>
          <p:nvPr>
            <p:ph idx="1"/>
          </p:nvPr>
        </p:nvSpPr>
        <p:spPr>
          <a:xfrm>
            <a:off x="457200" y="787703"/>
            <a:ext cx="4572000" cy="5652467"/>
          </a:xfrm>
        </p:spPr>
        <p:txBody>
          <a:bodyPr>
            <a:normAutofit fontScale="77500" lnSpcReduction="20000"/>
          </a:bodyPr>
          <a:lstStyle/>
          <a:p>
            <a:pPr>
              <a:lnSpc>
                <a:spcPct val="120000"/>
              </a:lnSpc>
              <a:spcBef>
                <a:spcPts val="600"/>
              </a:spcBef>
            </a:pPr>
            <a:r>
              <a:rPr lang="en-US" sz="2600" dirty="0">
                <a:latin typeface="Avenir LT Std 35 Light" panose="020B0402020203020204" pitchFamily="34" charset="0"/>
              </a:rPr>
              <a:t>Domestic violence threatens a young child’s need for predictability, consistency and attachment</a:t>
            </a:r>
          </a:p>
          <a:p>
            <a:endParaRPr lang="en-US" sz="2600" dirty="0">
              <a:latin typeface="Avenir LT Std 35 Light" panose="020B0402020203020204" pitchFamily="34" charset="0"/>
            </a:endParaRPr>
          </a:p>
          <a:p>
            <a:pPr>
              <a:lnSpc>
                <a:spcPct val="120000"/>
              </a:lnSpc>
              <a:spcBef>
                <a:spcPts val="0"/>
              </a:spcBef>
            </a:pPr>
            <a:r>
              <a:rPr lang="en-US" sz="2600" dirty="0">
                <a:latin typeface="Avenir LT Std 35 Light" panose="020B0402020203020204" pitchFamily="34" charset="0"/>
              </a:rPr>
              <a:t>Watching, hearing or later learning about a parent being abused (by a partner) threatens children’s sense of stability and security</a:t>
            </a:r>
          </a:p>
          <a:p>
            <a:pPr>
              <a:lnSpc>
                <a:spcPct val="120000"/>
              </a:lnSpc>
              <a:spcBef>
                <a:spcPts val="0"/>
              </a:spcBef>
            </a:pPr>
            <a:endParaRPr lang="en-US" sz="2600" dirty="0">
              <a:latin typeface="Avenir LT Std 35 Light" panose="020B0402020203020204" pitchFamily="34" charset="0"/>
            </a:endParaRPr>
          </a:p>
          <a:p>
            <a:pPr>
              <a:lnSpc>
                <a:spcPct val="120000"/>
              </a:lnSpc>
              <a:spcBef>
                <a:spcPts val="0"/>
              </a:spcBef>
            </a:pPr>
            <a:r>
              <a:rPr lang="en-US" sz="2600" dirty="0">
                <a:latin typeface="Avenir LT Std 35 Light" panose="020B0402020203020204" pitchFamily="34" charset="0"/>
              </a:rPr>
              <a:t>Children living with domestic violence are at increased risk of experiencing physical injury or childhood abuse</a:t>
            </a:r>
          </a:p>
          <a:p>
            <a:pPr>
              <a:lnSpc>
                <a:spcPct val="120000"/>
              </a:lnSpc>
              <a:spcBef>
                <a:spcPts val="0"/>
              </a:spcBef>
            </a:pPr>
            <a:endParaRPr lang="en-US" sz="2600" dirty="0">
              <a:latin typeface="Avenir LT Std 35 Light" panose="020B0402020203020204" pitchFamily="34" charset="0"/>
            </a:endParaRPr>
          </a:p>
          <a:p>
            <a:pPr>
              <a:lnSpc>
                <a:spcPct val="120000"/>
              </a:lnSpc>
              <a:spcBef>
                <a:spcPts val="0"/>
              </a:spcBef>
            </a:pPr>
            <a:r>
              <a:rPr lang="en-US" sz="2600" dirty="0">
                <a:latin typeface="Avenir LT Std 35 Light" panose="020B0402020203020204" pitchFamily="34" charset="0"/>
              </a:rPr>
              <a:t>Children living with domestic violence are also at risk for increased emotional and  behavioral problems</a:t>
            </a:r>
          </a:p>
          <a:p>
            <a:endParaRPr lang="en-US" dirty="0"/>
          </a:p>
        </p:txBody>
      </p:sp>
      <p:pic>
        <p:nvPicPr>
          <p:cNvPr id="4" name="Picture 3"/>
          <p:cNvPicPr>
            <a:picLocks noChangeAspect="1"/>
          </p:cNvPicPr>
          <p:nvPr/>
        </p:nvPicPr>
        <p:blipFill>
          <a:blip r:embed="rId3" cstate="print"/>
          <a:stretch>
            <a:fillRect/>
          </a:stretch>
        </p:blipFill>
        <p:spPr>
          <a:xfrm>
            <a:off x="7696200" y="6019800"/>
            <a:ext cx="945833" cy="42037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5774" y="2091321"/>
            <a:ext cx="3236259" cy="2894417"/>
          </a:xfrm>
          <a:prstGeom prst="rect">
            <a:avLst/>
          </a:prstGeom>
        </p:spPr>
      </p:pic>
    </p:spTree>
    <p:extLst>
      <p:ext uri="{BB962C8B-B14F-4D97-AF65-F5344CB8AC3E}">
        <p14:creationId xmlns:p14="http://schemas.microsoft.com/office/powerpoint/2010/main" val="333601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93" y="-18323"/>
            <a:ext cx="9144793" cy="798645"/>
          </a:xfrm>
          <a:prstGeom prst="rect">
            <a:avLst/>
          </a:prstGeom>
        </p:spPr>
      </p:pic>
      <p:pic>
        <p:nvPicPr>
          <p:cNvPr id="4" name="Picture 3"/>
          <p:cNvPicPr>
            <a:picLocks noChangeAspect="1"/>
          </p:cNvPicPr>
          <p:nvPr/>
        </p:nvPicPr>
        <p:blipFill>
          <a:blip r:embed="rId3" cstate="print"/>
          <a:stretch>
            <a:fillRect/>
          </a:stretch>
        </p:blipFill>
        <p:spPr>
          <a:xfrm>
            <a:off x="7696200" y="6019800"/>
            <a:ext cx="945833" cy="420371"/>
          </a:xfrm>
          <a:prstGeom prst="rect">
            <a:avLst/>
          </a:prstGeom>
        </p:spPr>
      </p:pic>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09518" y="626509"/>
            <a:ext cx="7196282" cy="5270716"/>
          </a:xfrm>
        </p:spPr>
      </p:pic>
      <p:sp>
        <p:nvSpPr>
          <p:cNvPr id="9" name="Rectangle 8"/>
          <p:cNvSpPr/>
          <p:nvPr/>
        </p:nvSpPr>
        <p:spPr>
          <a:xfrm>
            <a:off x="909782" y="5931859"/>
            <a:ext cx="3657600" cy="415498"/>
          </a:xfrm>
          <a:prstGeom prst="rect">
            <a:avLst/>
          </a:prstGeom>
        </p:spPr>
        <p:txBody>
          <a:bodyPr wrap="square">
            <a:spAutoFit/>
          </a:bodyPr>
          <a:lstStyle/>
          <a:p>
            <a:r>
              <a:rPr lang="en-US" sz="1050" dirty="0">
                <a:solidFill>
                  <a:prstClr val="black"/>
                </a:solidFill>
                <a:latin typeface="Avenir LT Std 35 Light" panose="020B0402020203020204" pitchFamily="34" charset="0"/>
              </a:rPr>
              <a:t>Report of the Attorney General’s </a:t>
            </a:r>
            <a:r>
              <a:rPr lang="en-US" sz="1050" dirty="0">
                <a:solidFill>
                  <a:prstClr val="black"/>
                </a:solidFill>
                <a:latin typeface="Avenir LT Std 35 Light" panose="020B0402020203020204" pitchFamily="34" charset="0"/>
                <a:hlinkClick r:id="rId5" tooltip="Search for: National Task Force on Children Exposed to Violence"/>
              </a:rPr>
              <a:t>National Task Force on Children Exposed to Violence</a:t>
            </a:r>
            <a:r>
              <a:rPr lang="en-US" sz="1050" dirty="0">
                <a:solidFill>
                  <a:prstClr val="black"/>
                </a:solidFill>
                <a:latin typeface="Avenir LT Std 35 Light" panose="020B0402020203020204" pitchFamily="34" charset="0"/>
              </a:rPr>
              <a:t>.</a:t>
            </a:r>
          </a:p>
        </p:txBody>
      </p:sp>
      <p:sp>
        <p:nvSpPr>
          <p:cNvPr id="10" name="Title 1"/>
          <p:cNvSpPr txBox="1">
            <a:spLocks/>
          </p:cNvSpPr>
          <p:nvPr/>
        </p:nvSpPr>
        <p:spPr>
          <a:xfrm>
            <a:off x="-9502" y="-101881"/>
            <a:ext cx="9153502" cy="10668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dirty="0">
                <a:solidFill>
                  <a:prstClr val="black"/>
                </a:solidFill>
                <a:latin typeface="Avenir LT Std 35 Light" panose="020B0402020203020204" pitchFamily="34" charset="0"/>
              </a:rPr>
              <a:t>DV Impact on Children</a:t>
            </a:r>
          </a:p>
        </p:txBody>
      </p:sp>
    </p:spTree>
    <p:extLst>
      <p:ext uri="{BB962C8B-B14F-4D97-AF65-F5344CB8AC3E}">
        <p14:creationId xmlns:p14="http://schemas.microsoft.com/office/powerpoint/2010/main" val="4180801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93" y="-18323"/>
            <a:ext cx="9144793" cy="798645"/>
          </a:xfrm>
          <a:prstGeom prst="rect">
            <a:avLst/>
          </a:prstGeom>
        </p:spPr>
      </p:pic>
      <p:sp>
        <p:nvSpPr>
          <p:cNvPr id="3" name="Content Placeholder 2"/>
          <p:cNvSpPr>
            <a:spLocks noGrp="1"/>
          </p:cNvSpPr>
          <p:nvPr>
            <p:ph idx="1"/>
          </p:nvPr>
        </p:nvSpPr>
        <p:spPr>
          <a:xfrm>
            <a:off x="533400" y="1600200"/>
            <a:ext cx="3166918" cy="3429000"/>
          </a:xfrm>
        </p:spPr>
        <p:txBody>
          <a:bodyPr>
            <a:normAutofit/>
          </a:bodyPr>
          <a:lstStyle/>
          <a:p>
            <a:pPr marL="0" indent="0">
              <a:buNone/>
            </a:pPr>
            <a:r>
              <a:rPr lang="en-US" altLang="en-US" sz="2400" dirty="0">
                <a:latin typeface="Avenir LT Std 35 Light" panose="020B0402020203020204"/>
                <a:ea typeface="Verdana" panose="020B0604030504040204" pitchFamily="34" charset="0"/>
                <a:cs typeface="Verdana" panose="020B0604030504040204" pitchFamily="34" charset="0"/>
              </a:rPr>
              <a:t>Young children </a:t>
            </a:r>
            <a:r>
              <a:rPr lang="en-US" altLang="en-US" sz="2400" u="sng" dirty="0">
                <a:latin typeface="Avenir LT Std 35 Light" panose="020B0402020203020204"/>
                <a:ea typeface="Verdana" panose="020B0604030504040204" pitchFamily="34" charset="0"/>
                <a:cs typeface="Verdana" panose="020B0604030504040204" pitchFamily="34" charset="0"/>
              </a:rPr>
              <a:t>feel</a:t>
            </a:r>
            <a:r>
              <a:rPr lang="en-US" altLang="en-US" sz="2400" dirty="0">
                <a:latin typeface="Avenir LT Std 35 Light" panose="020B0402020203020204"/>
                <a:ea typeface="Verdana" panose="020B0604030504040204" pitchFamily="34" charset="0"/>
                <a:cs typeface="Verdana" panose="020B0604030504040204" pitchFamily="34" charset="0"/>
              </a:rPr>
              <a:t>:</a:t>
            </a:r>
          </a:p>
          <a:p>
            <a:pPr marL="0" indent="0">
              <a:buNone/>
            </a:pPr>
            <a:endParaRPr lang="en-US" altLang="en-US" sz="1000" dirty="0">
              <a:latin typeface="Avenir LT Std 35 Light" panose="020B0402020203020204"/>
              <a:ea typeface="Verdana" panose="020B0604030504040204" pitchFamily="34" charset="0"/>
              <a:cs typeface="Verdana" panose="020B0604030504040204" pitchFamily="34" charset="0"/>
            </a:endParaRPr>
          </a:p>
          <a:p>
            <a:r>
              <a:rPr lang="en-US" altLang="en-US" sz="2400" dirty="0">
                <a:latin typeface="Avenir LT Std 35 Light" panose="020B0402020203020204"/>
                <a:ea typeface="Verdana" panose="020B0604030504040204" pitchFamily="34" charset="0"/>
                <a:cs typeface="Verdana" panose="020B0604030504040204" pitchFamily="34" charset="0"/>
              </a:rPr>
              <a:t>Fear</a:t>
            </a:r>
          </a:p>
          <a:p>
            <a:r>
              <a:rPr lang="en-US" altLang="en-US" sz="2400" dirty="0">
                <a:latin typeface="Avenir LT Std 35 Light" panose="020B0402020203020204"/>
                <a:ea typeface="Verdana" panose="020B0604030504040204" pitchFamily="34" charset="0"/>
                <a:cs typeface="Verdana" panose="020B0604030504040204" pitchFamily="34" charset="0"/>
              </a:rPr>
              <a:t>Confusion</a:t>
            </a:r>
          </a:p>
          <a:p>
            <a:r>
              <a:rPr lang="en-US" altLang="en-US" sz="2400" dirty="0">
                <a:latin typeface="Avenir LT Std 35 Light" panose="020B0402020203020204"/>
                <a:ea typeface="Verdana" panose="020B0604030504040204" pitchFamily="34" charset="0"/>
                <a:cs typeface="Verdana" panose="020B0604030504040204" pitchFamily="34" charset="0"/>
              </a:rPr>
              <a:t>Guilt</a:t>
            </a:r>
          </a:p>
          <a:p>
            <a:r>
              <a:rPr lang="en-US" altLang="en-US" sz="2400" dirty="0">
                <a:latin typeface="Avenir LT Std 35 Light" panose="020B0402020203020204"/>
                <a:ea typeface="Verdana" panose="020B0604030504040204" pitchFamily="34" charset="0"/>
                <a:cs typeface="Verdana" panose="020B0604030504040204" pitchFamily="34" charset="0"/>
              </a:rPr>
              <a:t>Anger</a:t>
            </a:r>
          </a:p>
          <a:p>
            <a:r>
              <a:rPr lang="en-US" altLang="en-US" sz="2400" dirty="0">
                <a:latin typeface="Avenir LT Std 35 Light" panose="020B0402020203020204"/>
                <a:ea typeface="Verdana" panose="020B0604030504040204" pitchFamily="34" charset="0"/>
                <a:cs typeface="Verdana" panose="020B0604030504040204" pitchFamily="34" charset="0"/>
              </a:rPr>
              <a:t>Frustration</a:t>
            </a:r>
          </a:p>
          <a:p>
            <a:r>
              <a:rPr lang="en-US" altLang="en-US" sz="2400" dirty="0">
                <a:latin typeface="Avenir LT Std 35 Light" panose="020B0402020203020204"/>
                <a:ea typeface="Verdana" panose="020B0604030504040204" pitchFamily="34" charset="0"/>
                <a:cs typeface="Verdana" panose="020B0604030504040204" pitchFamily="34" charset="0"/>
              </a:rPr>
              <a:t>Worry</a:t>
            </a:r>
          </a:p>
          <a:p>
            <a:endParaRPr lang="en-US" altLang="en-US" sz="2400" dirty="0">
              <a:latin typeface="Avenir LT Std 35 Light" panose="020B0402020203020204"/>
              <a:ea typeface="Verdana" panose="020B0604030504040204" pitchFamily="34" charset="0"/>
              <a:cs typeface="Verdana" panose="020B0604030504040204" pitchFamily="34" charset="0"/>
            </a:endParaRPr>
          </a:p>
          <a:p>
            <a:endParaRPr lang="en-US" altLang="en-US" sz="2000" dirty="0">
              <a:latin typeface="Avenir LT Std 35 Light" panose="020B0402020203020204"/>
              <a:ea typeface="Verdana" panose="020B0604030504040204" pitchFamily="34" charset="0"/>
              <a:cs typeface="Verdana" panose="020B0604030504040204" pitchFamily="34" charset="0"/>
            </a:endParaRPr>
          </a:p>
          <a:p>
            <a:endParaRPr lang="en-US" altLang="en-US" sz="2000" dirty="0">
              <a:latin typeface="Avenir LT Std 35 Light" panose="020B0402020203020204"/>
              <a:ea typeface="Verdana" panose="020B0604030504040204" pitchFamily="34" charset="0"/>
              <a:cs typeface="Verdana" panose="020B0604030504040204" pitchFamily="34" charset="0"/>
            </a:endParaRPr>
          </a:p>
          <a:p>
            <a:endParaRPr lang="en-US" altLang="en-US" sz="2000" dirty="0">
              <a:latin typeface="Avenir LT Std 35 Light" panose="020B0402020203020204"/>
              <a:ea typeface="Verdana" panose="020B0604030504040204" pitchFamily="34" charset="0"/>
              <a:cs typeface="Verdana" panose="020B0604030504040204" pitchFamily="34" charset="0"/>
            </a:endParaRPr>
          </a:p>
          <a:p>
            <a:endParaRPr lang="en-US" altLang="en-US" sz="2000" dirty="0">
              <a:latin typeface="Avenir LT Std 35 Light" panose="020B0402020203020204"/>
              <a:ea typeface="Verdana" panose="020B0604030504040204" pitchFamily="34" charset="0"/>
              <a:cs typeface="Verdana" panose="020B0604030504040204" pitchFamily="34" charset="0"/>
            </a:endParaRPr>
          </a:p>
          <a:p>
            <a:endParaRPr lang="en-US" altLang="en-US" sz="2000" dirty="0">
              <a:latin typeface="Avenir LT Std 35 Light" panose="020B0402020203020204"/>
              <a:ea typeface="Verdana" panose="020B0604030504040204" pitchFamily="34" charset="0"/>
              <a:cs typeface="Verdana" panose="020B0604030504040204" pitchFamily="34" charset="0"/>
            </a:endParaRPr>
          </a:p>
          <a:p>
            <a:pPr>
              <a:buFont typeface="Courier New" pitchFamily="49" charset="0"/>
              <a:buChar char="o"/>
            </a:pPr>
            <a:endParaRPr lang="en-US" dirty="0">
              <a:latin typeface="Avenir LT Std 35 Light" panose="020B0402020203020204"/>
            </a:endParaRPr>
          </a:p>
        </p:txBody>
      </p:sp>
      <p:pic>
        <p:nvPicPr>
          <p:cNvPr id="4" name="Picture 3"/>
          <p:cNvPicPr>
            <a:picLocks noChangeAspect="1"/>
          </p:cNvPicPr>
          <p:nvPr/>
        </p:nvPicPr>
        <p:blipFill>
          <a:blip r:embed="rId3" cstate="print"/>
          <a:stretch>
            <a:fillRect/>
          </a:stretch>
        </p:blipFill>
        <p:spPr>
          <a:xfrm>
            <a:off x="7696200" y="6019800"/>
            <a:ext cx="945833" cy="420371"/>
          </a:xfrm>
          <a:prstGeom prst="rect">
            <a:avLst/>
          </a:prstGeom>
        </p:spPr>
      </p:pic>
      <p:sp>
        <p:nvSpPr>
          <p:cNvPr id="6" name="Content Placeholder 2"/>
          <p:cNvSpPr txBox="1">
            <a:spLocks/>
          </p:cNvSpPr>
          <p:nvPr/>
        </p:nvSpPr>
        <p:spPr>
          <a:xfrm>
            <a:off x="4724399" y="1600200"/>
            <a:ext cx="3917633" cy="43434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altLang="en-US" sz="2400" dirty="0">
                <a:solidFill>
                  <a:prstClr val="black"/>
                </a:solidFill>
                <a:latin typeface="Avenir LT Std 35 Light" panose="020B0402020203020204"/>
                <a:ea typeface="Verdana" panose="020B0604030504040204" pitchFamily="34" charset="0"/>
                <a:cs typeface="Verdana" panose="020B0604030504040204" pitchFamily="34" charset="0"/>
              </a:rPr>
              <a:t>Young children </a:t>
            </a:r>
            <a:r>
              <a:rPr lang="en-US" altLang="en-US" sz="2400" u="sng" dirty="0">
                <a:solidFill>
                  <a:prstClr val="black"/>
                </a:solidFill>
                <a:latin typeface="Avenir LT Std 35 Light" panose="020B0402020203020204"/>
                <a:ea typeface="Verdana" panose="020B0604030504040204" pitchFamily="34" charset="0"/>
                <a:cs typeface="Verdana" panose="020B0604030504040204" pitchFamily="34" charset="0"/>
              </a:rPr>
              <a:t>think</a:t>
            </a:r>
            <a:r>
              <a:rPr lang="en-US" altLang="en-US" sz="2400" dirty="0">
                <a:solidFill>
                  <a:prstClr val="black"/>
                </a:solidFill>
                <a:latin typeface="Avenir LT Std 35 Light" panose="020B0402020203020204"/>
                <a:ea typeface="Verdana" panose="020B0604030504040204" pitchFamily="34" charset="0"/>
                <a:cs typeface="Verdana" panose="020B0604030504040204" pitchFamily="34" charset="0"/>
              </a:rPr>
              <a:t>:</a:t>
            </a:r>
          </a:p>
          <a:p>
            <a:pPr marL="0" indent="0">
              <a:buFont typeface="Arial" panose="020B0604020202020204" pitchFamily="34" charset="0"/>
              <a:buNone/>
            </a:pPr>
            <a:endParaRPr lang="en-US" altLang="en-US" sz="1000" dirty="0">
              <a:solidFill>
                <a:prstClr val="black"/>
              </a:solidFill>
              <a:latin typeface="Avenir LT Std 35 Light" panose="020B0402020203020204"/>
              <a:ea typeface="Verdana" panose="020B0604030504040204" pitchFamily="34" charset="0"/>
              <a:cs typeface="Verdana" panose="020B0604030504040204" pitchFamily="34" charset="0"/>
            </a:endParaRPr>
          </a:p>
          <a:p>
            <a:r>
              <a:rPr lang="en-US" altLang="en-US" sz="2400" dirty="0">
                <a:solidFill>
                  <a:prstClr val="black"/>
                </a:solidFill>
                <a:latin typeface="Avenir LT Std 35 Light" panose="020B0402020203020204"/>
                <a:ea typeface="Verdana" panose="020B0604030504040204" pitchFamily="34" charset="0"/>
                <a:cs typeface="Verdana" panose="020B0604030504040204" pitchFamily="34" charset="0"/>
              </a:rPr>
              <a:t>I am responsible for the fight</a:t>
            </a:r>
          </a:p>
          <a:p>
            <a:r>
              <a:rPr lang="en-US" altLang="en-US" sz="2400" dirty="0">
                <a:solidFill>
                  <a:prstClr val="black"/>
                </a:solidFill>
                <a:latin typeface="Avenir LT Std 35 Light" panose="020B0402020203020204"/>
                <a:ea typeface="Verdana" panose="020B0604030504040204" pitchFamily="34" charset="0"/>
                <a:cs typeface="Verdana" panose="020B0604030504040204" pitchFamily="34" charset="0"/>
              </a:rPr>
              <a:t>Will I get in trouble?</a:t>
            </a:r>
          </a:p>
          <a:p>
            <a:r>
              <a:rPr lang="en-US" altLang="en-US" sz="2400" dirty="0">
                <a:solidFill>
                  <a:prstClr val="black"/>
                </a:solidFill>
                <a:latin typeface="Avenir LT Std 35 Light" panose="020B0402020203020204"/>
                <a:ea typeface="Verdana" panose="020B0604030504040204" pitchFamily="34" charset="0"/>
                <a:cs typeface="Verdana" panose="020B0604030504040204" pitchFamily="34" charset="0"/>
              </a:rPr>
              <a:t>Will I get yelled at or hurt?</a:t>
            </a:r>
          </a:p>
          <a:p>
            <a:r>
              <a:rPr lang="en-US" altLang="en-US" sz="2400" dirty="0">
                <a:solidFill>
                  <a:prstClr val="black"/>
                </a:solidFill>
                <a:latin typeface="Avenir LT Std 35 Light" panose="020B0402020203020204"/>
                <a:ea typeface="Verdana" panose="020B0604030504040204" pitchFamily="34" charset="0"/>
                <a:cs typeface="Verdana" panose="020B0604030504040204" pitchFamily="34" charset="0"/>
              </a:rPr>
              <a:t>Will I die?</a:t>
            </a:r>
          </a:p>
          <a:p>
            <a:r>
              <a:rPr lang="en-US" altLang="en-US" sz="2400" dirty="0">
                <a:solidFill>
                  <a:prstClr val="black"/>
                </a:solidFill>
                <a:latin typeface="Avenir LT Std 35 Light" panose="020B0402020203020204"/>
                <a:ea typeface="Verdana" panose="020B0604030504040204" pitchFamily="34" charset="0"/>
                <a:cs typeface="Verdana" panose="020B0604030504040204" pitchFamily="34" charset="0"/>
              </a:rPr>
              <a:t>Will mommy die?</a:t>
            </a:r>
          </a:p>
          <a:p>
            <a:r>
              <a:rPr lang="en-US" altLang="en-US" sz="2400" dirty="0">
                <a:solidFill>
                  <a:prstClr val="black"/>
                </a:solidFill>
                <a:latin typeface="Avenir LT Std 35 Light" panose="020B0402020203020204"/>
                <a:ea typeface="Verdana" panose="020B0604030504040204" pitchFamily="34" charset="0"/>
                <a:cs typeface="Verdana" panose="020B0604030504040204" pitchFamily="34" charset="0"/>
              </a:rPr>
              <a:t>Will I be rescued?</a:t>
            </a:r>
          </a:p>
          <a:p>
            <a:endParaRPr lang="en-US" altLang="en-US" sz="2400" dirty="0">
              <a:solidFill>
                <a:prstClr val="black"/>
              </a:solidFill>
              <a:latin typeface="Avenir LT Std 35 Light" panose="020B0402020203020204"/>
              <a:ea typeface="Verdana" panose="020B0604030504040204" pitchFamily="34" charset="0"/>
              <a:cs typeface="Verdana" panose="020B0604030504040204" pitchFamily="34" charset="0"/>
            </a:endParaRPr>
          </a:p>
          <a:p>
            <a:endParaRPr lang="en-US" altLang="en-US" sz="2400" dirty="0">
              <a:solidFill>
                <a:prstClr val="black"/>
              </a:solidFill>
              <a:latin typeface="Avenir LT Std 35 Light" panose="020B0402020203020204"/>
              <a:ea typeface="Verdana" panose="020B0604030504040204" pitchFamily="34" charset="0"/>
              <a:cs typeface="Verdana" panose="020B0604030504040204" pitchFamily="34" charset="0"/>
            </a:endParaRPr>
          </a:p>
          <a:p>
            <a:endParaRPr lang="en-US" altLang="en-US" sz="2400" dirty="0">
              <a:solidFill>
                <a:prstClr val="black"/>
              </a:solidFill>
              <a:latin typeface="Avenir LT Std 35 Light" panose="020B0402020203020204"/>
              <a:ea typeface="Verdana" panose="020B0604030504040204" pitchFamily="34" charset="0"/>
              <a:cs typeface="Verdana" panose="020B0604030504040204" pitchFamily="34" charset="0"/>
            </a:endParaRPr>
          </a:p>
          <a:p>
            <a:endParaRPr lang="en-US" altLang="en-US" sz="2000" dirty="0">
              <a:solidFill>
                <a:prstClr val="black"/>
              </a:solidFill>
              <a:latin typeface="Avenir LT Std 35 Light" panose="020B0402020203020204"/>
              <a:ea typeface="Verdana" panose="020B0604030504040204" pitchFamily="34" charset="0"/>
              <a:cs typeface="Verdana" panose="020B0604030504040204" pitchFamily="34" charset="0"/>
            </a:endParaRPr>
          </a:p>
          <a:p>
            <a:endParaRPr lang="en-US" altLang="en-US" sz="2000" dirty="0">
              <a:solidFill>
                <a:prstClr val="black"/>
              </a:solidFill>
              <a:latin typeface="Avenir LT Std 35 Light" panose="020B0402020203020204"/>
              <a:ea typeface="Verdana" panose="020B0604030504040204" pitchFamily="34" charset="0"/>
              <a:cs typeface="Verdana" panose="020B0604030504040204" pitchFamily="34" charset="0"/>
            </a:endParaRPr>
          </a:p>
          <a:p>
            <a:endParaRPr lang="en-US" altLang="en-US" sz="2000" dirty="0">
              <a:solidFill>
                <a:prstClr val="black"/>
              </a:solidFill>
              <a:latin typeface="Avenir LT Std 35 Light" panose="020B0402020203020204"/>
              <a:ea typeface="Verdana" panose="020B0604030504040204" pitchFamily="34" charset="0"/>
              <a:cs typeface="Verdana" panose="020B0604030504040204" pitchFamily="34" charset="0"/>
            </a:endParaRPr>
          </a:p>
          <a:p>
            <a:endParaRPr lang="en-US" altLang="en-US" sz="2000" dirty="0">
              <a:solidFill>
                <a:prstClr val="black"/>
              </a:solidFill>
              <a:latin typeface="Avenir LT Std 35 Light" panose="020B0402020203020204"/>
              <a:ea typeface="Verdana" panose="020B0604030504040204" pitchFamily="34" charset="0"/>
              <a:cs typeface="Verdana" panose="020B0604030504040204" pitchFamily="34" charset="0"/>
            </a:endParaRPr>
          </a:p>
          <a:p>
            <a:endParaRPr lang="en-US" altLang="en-US" sz="2000" dirty="0">
              <a:solidFill>
                <a:prstClr val="black"/>
              </a:solidFill>
              <a:latin typeface="Avenir LT Std 35 Light" panose="020B0402020203020204"/>
              <a:ea typeface="Verdana" panose="020B0604030504040204" pitchFamily="34" charset="0"/>
              <a:cs typeface="Verdana" panose="020B0604030504040204" pitchFamily="34" charset="0"/>
            </a:endParaRPr>
          </a:p>
          <a:p>
            <a:pPr>
              <a:buFont typeface="Courier New" pitchFamily="49" charset="0"/>
              <a:buChar char="o"/>
            </a:pPr>
            <a:endParaRPr lang="en-US" dirty="0">
              <a:solidFill>
                <a:prstClr val="black"/>
              </a:solidFill>
              <a:latin typeface="Avenir LT Std 35 Light" panose="020B0402020203020204"/>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5092980"/>
            <a:ext cx="2230214" cy="1244041"/>
          </a:xfrm>
          <a:prstGeom prst="rect">
            <a:avLst/>
          </a:prstGeom>
          <a:ln>
            <a:solidFill>
              <a:schemeClr val="tx1"/>
            </a:solidFill>
          </a:ln>
        </p:spPr>
      </p:pic>
      <p:sp>
        <p:nvSpPr>
          <p:cNvPr id="8" name="Title 1"/>
          <p:cNvSpPr txBox="1">
            <a:spLocks/>
          </p:cNvSpPr>
          <p:nvPr/>
        </p:nvSpPr>
        <p:spPr>
          <a:xfrm>
            <a:off x="-9502" y="-38100"/>
            <a:ext cx="9153502" cy="10668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dirty="0">
                <a:solidFill>
                  <a:prstClr val="black"/>
                </a:solidFill>
                <a:latin typeface="Avenir LT Std 35 Light" panose="020B0402020203020204" pitchFamily="34" charset="0"/>
              </a:rPr>
              <a:t>DV Impact on Children</a:t>
            </a:r>
          </a:p>
        </p:txBody>
      </p:sp>
    </p:spTree>
    <p:extLst>
      <p:ext uri="{BB962C8B-B14F-4D97-AF65-F5344CB8AC3E}">
        <p14:creationId xmlns:p14="http://schemas.microsoft.com/office/powerpoint/2010/main" val="1602319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93" y="-18323"/>
            <a:ext cx="9144793" cy="798645"/>
          </a:xfrm>
          <a:prstGeom prst="rect">
            <a:avLst/>
          </a:prstGeom>
        </p:spPr>
      </p:pic>
      <p:sp>
        <p:nvSpPr>
          <p:cNvPr id="2" name="Title 1"/>
          <p:cNvSpPr>
            <a:spLocks noGrp="1"/>
          </p:cNvSpPr>
          <p:nvPr>
            <p:ph type="title"/>
          </p:nvPr>
        </p:nvSpPr>
        <p:spPr>
          <a:xfrm>
            <a:off x="0" y="-152401"/>
            <a:ext cx="9134764" cy="1066800"/>
          </a:xfrm>
        </p:spPr>
        <p:txBody>
          <a:bodyPr>
            <a:normAutofit/>
          </a:bodyPr>
          <a:lstStyle/>
          <a:p>
            <a:pPr algn="ctr"/>
            <a:r>
              <a:rPr lang="en-US" sz="3600" dirty="0">
                <a:latin typeface="Avenir LT Std 35 Light" panose="020B0402020203020204" pitchFamily="34" charset="0"/>
              </a:rPr>
              <a:t>Teenagers</a:t>
            </a:r>
          </a:p>
        </p:txBody>
      </p:sp>
      <p:sp>
        <p:nvSpPr>
          <p:cNvPr id="3" name="Content Placeholder 2"/>
          <p:cNvSpPr>
            <a:spLocks noGrp="1"/>
          </p:cNvSpPr>
          <p:nvPr>
            <p:ph idx="1"/>
          </p:nvPr>
        </p:nvSpPr>
        <p:spPr>
          <a:xfrm>
            <a:off x="685800" y="1371600"/>
            <a:ext cx="7543800" cy="4325112"/>
          </a:xfrm>
        </p:spPr>
        <p:txBody>
          <a:bodyPr>
            <a:normAutofit/>
          </a:bodyPr>
          <a:lstStyle/>
          <a:p>
            <a:r>
              <a:rPr lang="en-US" altLang="en-US" sz="2400" dirty="0">
                <a:latin typeface="Avenir LT Std 35 Light" panose="020B0402020203020204"/>
                <a:ea typeface="Verdana" panose="020B0604030504040204" pitchFamily="34" charset="0"/>
                <a:cs typeface="Verdana" panose="020B0604030504040204" pitchFamily="34" charset="0"/>
              </a:rPr>
              <a:t>May intervene and get hurt</a:t>
            </a:r>
          </a:p>
          <a:p>
            <a:r>
              <a:rPr lang="en-US" altLang="en-US" sz="2400" dirty="0">
                <a:latin typeface="Avenir LT Std 35 Light" panose="020B0402020203020204"/>
                <a:ea typeface="Verdana" panose="020B0604030504040204" pitchFamily="34" charset="0"/>
                <a:cs typeface="Verdana" panose="020B0604030504040204" pitchFamily="34" charset="0"/>
              </a:rPr>
              <a:t>May feel embarrassed</a:t>
            </a:r>
          </a:p>
          <a:p>
            <a:r>
              <a:rPr lang="en-US" altLang="en-US" sz="2400" dirty="0">
                <a:latin typeface="Avenir LT Std 35 Light" panose="020B0402020203020204"/>
                <a:ea typeface="Verdana" panose="020B0604030504040204" pitchFamily="34" charset="0"/>
                <a:cs typeface="Verdana" panose="020B0604030504040204" pitchFamily="34" charset="0"/>
              </a:rPr>
              <a:t>May feel responsible for taking care of siblings and non-offending parent</a:t>
            </a:r>
          </a:p>
          <a:p>
            <a:r>
              <a:rPr lang="en-US" altLang="en-US" sz="2400" dirty="0">
                <a:latin typeface="Avenir LT Std 35 Light" panose="020B0402020203020204"/>
                <a:ea typeface="Verdana" panose="020B0604030504040204" pitchFamily="34" charset="0"/>
                <a:cs typeface="Verdana" panose="020B0604030504040204" pitchFamily="34" charset="0"/>
              </a:rPr>
              <a:t>May be angry at either or both parents</a:t>
            </a:r>
          </a:p>
          <a:p>
            <a:r>
              <a:rPr lang="en-US" altLang="en-US" sz="2400" dirty="0">
                <a:latin typeface="Avenir LT Std 35 Light" panose="020B0402020203020204"/>
                <a:ea typeface="Verdana" panose="020B0604030504040204" pitchFamily="34" charset="0"/>
                <a:cs typeface="Verdana" panose="020B0604030504040204" pitchFamily="34" charset="0"/>
              </a:rPr>
              <a:t>May be concerned about the well being of the non-offending parent</a:t>
            </a:r>
          </a:p>
          <a:p>
            <a:r>
              <a:rPr lang="en-US" altLang="en-US" sz="2400" dirty="0">
                <a:latin typeface="Avenir LT Std 35 Light" panose="020B0402020203020204"/>
                <a:ea typeface="Verdana" panose="020B0604030504040204" pitchFamily="34" charset="0"/>
                <a:cs typeface="Verdana" panose="020B0604030504040204" pitchFamily="34" charset="0"/>
              </a:rPr>
              <a:t>May develop risky behaviors- drugs, alcohol, etc.</a:t>
            </a:r>
          </a:p>
          <a:p>
            <a:r>
              <a:rPr lang="en-US" altLang="en-US" sz="2400" dirty="0">
                <a:latin typeface="Avenir LT Std 35 Light" panose="020B0402020203020204"/>
                <a:ea typeface="Verdana" panose="020B0604030504040204" pitchFamily="34" charset="0"/>
                <a:cs typeface="Verdana" panose="020B0604030504040204" pitchFamily="34" charset="0"/>
              </a:rPr>
              <a:t>May initiate sexual relationships early</a:t>
            </a:r>
          </a:p>
          <a:p>
            <a:r>
              <a:rPr lang="en-US" altLang="en-US" sz="2400" dirty="0">
                <a:latin typeface="Avenir LT Std 35 Light" panose="020B0402020203020204"/>
                <a:ea typeface="Verdana" panose="020B0604030504040204" pitchFamily="34" charset="0"/>
                <a:cs typeface="Verdana" panose="020B0604030504040204" pitchFamily="34" charset="0"/>
              </a:rPr>
              <a:t>May see a decline in school performance </a:t>
            </a:r>
          </a:p>
          <a:p>
            <a:endParaRPr lang="en-US" altLang="en-US" sz="2400" dirty="0">
              <a:latin typeface="Avenir LT Std 35 Light" panose="020B0402020203020204"/>
              <a:ea typeface="Verdana" panose="020B0604030504040204" pitchFamily="34" charset="0"/>
              <a:cs typeface="Verdana" panose="020B0604030504040204" pitchFamily="34" charset="0"/>
            </a:endParaRPr>
          </a:p>
          <a:p>
            <a:endParaRPr lang="en-US" altLang="en-US" sz="2400" dirty="0">
              <a:latin typeface="Avenir LT Std 35 Light" panose="020B0402020203020204"/>
              <a:ea typeface="Verdana" panose="020B0604030504040204" pitchFamily="34" charset="0"/>
              <a:cs typeface="Verdana" panose="020B0604030504040204" pitchFamily="34" charset="0"/>
            </a:endParaRPr>
          </a:p>
          <a:p>
            <a:endParaRPr lang="en-US" altLang="en-US" sz="2400" dirty="0">
              <a:latin typeface="Avenir LT Std 35 Light" panose="020B0402020203020204"/>
              <a:ea typeface="Verdana" panose="020B0604030504040204" pitchFamily="34" charset="0"/>
              <a:cs typeface="Verdana" panose="020B0604030504040204" pitchFamily="34" charset="0"/>
            </a:endParaRPr>
          </a:p>
          <a:p>
            <a:endParaRPr lang="en-US" altLang="en-US" sz="2400" dirty="0">
              <a:latin typeface="Avenir LT Std 35 Light" panose="020B0402020203020204"/>
              <a:ea typeface="Verdana" panose="020B0604030504040204" pitchFamily="34" charset="0"/>
              <a:cs typeface="Verdana" panose="020B0604030504040204" pitchFamily="34" charset="0"/>
            </a:endParaRPr>
          </a:p>
          <a:p>
            <a:endParaRPr lang="en-US" altLang="en-US" sz="2000" dirty="0">
              <a:latin typeface="Avenir LT Std 35 Light" panose="020B0402020203020204"/>
              <a:ea typeface="Verdana" panose="020B0604030504040204" pitchFamily="34" charset="0"/>
              <a:cs typeface="Verdana" panose="020B0604030504040204" pitchFamily="34" charset="0"/>
            </a:endParaRPr>
          </a:p>
          <a:p>
            <a:endParaRPr lang="en-US" altLang="en-US" sz="2000" dirty="0">
              <a:latin typeface="Avenir LT Std 35 Light" panose="020B0402020203020204"/>
              <a:ea typeface="Verdana" panose="020B0604030504040204" pitchFamily="34" charset="0"/>
              <a:cs typeface="Verdana" panose="020B0604030504040204" pitchFamily="34" charset="0"/>
            </a:endParaRPr>
          </a:p>
          <a:p>
            <a:endParaRPr lang="en-US" altLang="en-US" sz="2000" dirty="0">
              <a:latin typeface="Avenir LT Std 35 Light" panose="020B0402020203020204"/>
              <a:ea typeface="Verdana" panose="020B0604030504040204" pitchFamily="34" charset="0"/>
              <a:cs typeface="Verdana" panose="020B0604030504040204" pitchFamily="34" charset="0"/>
            </a:endParaRPr>
          </a:p>
          <a:p>
            <a:endParaRPr lang="en-US" altLang="en-US" sz="2000" dirty="0">
              <a:latin typeface="Avenir LT Std 35 Light" panose="020B0402020203020204"/>
              <a:ea typeface="Verdana" panose="020B0604030504040204" pitchFamily="34" charset="0"/>
              <a:cs typeface="Verdana" panose="020B0604030504040204" pitchFamily="34" charset="0"/>
            </a:endParaRPr>
          </a:p>
          <a:p>
            <a:endParaRPr lang="en-US" altLang="en-US" sz="2000" dirty="0">
              <a:latin typeface="Avenir LT Std 35 Light" panose="020B0402020203020204"/>
              <a:ea typeface="Verdana" panose="020B0604030504040204" pitchFamily="34" charset="0"/>
              <a:cs typeface="Verdana" panose="020B0604030504040204" pitchFamily="34" charset="0"/>
            </a:endParaRPr>
          </a:p>
          <a:p>
            <a:pPr>
              <a:buFont typeface="Courier New" pitchFamily="49" charset="0"/>
              <a:buChar char="o"/>
            </a:pPr>
            <a:endParaRPr lang="en-US" dirty="0">
              <a:latin typeface="Avenir LT Std 35 Light" panose="020B0402020203020204"/>
            </a:endParaRPr>
          </a:p>
        </p:txBody>
      </p:sp>
      <p:pic>
        <p:nvPicPr>
          <p:cNvPr id="4" name="Picture 3"/>
          <p:cNvPicPr>
            <a:picLocks noChangeAspect="1"/>
          </p:cNvPicPr>
          <p:nvPr/>
        </p:nvPicPr>
        <p:blipFill>
          <a:blip r:embed="rId3" cstate="print"/>
          <a:stretch>
            <a:fillRect/>
          </a:stretch>
        </p:blipFill>
        <p:spPr>
          <a:xfrm>
            <a:off x="7696200" y="6019800"/>
            <a:ext cx="945833" cy="420371"/>
          </a:xfrm>
          <a:prstGeom prst="rect">
            <a:avLst/>
          </a:prstGeom>
        </p:spPr>
      </p:pic>
    </p:spTree>
    <p:extLst>
      <p:ext uri="{BB962C8B-B14F-4D97-AF65-F5344CB8AC3E}">
        <p14:creationId xmlns:p14="http://schemas.microsoft.com/office/powerpoint/2010/main" val="2583284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Calibri" panose="020F0502020204030204" pitchFamily="34" charset="0"/>
              </a:rPr>
              <a:t>In 2008, lesbians, gays, bisexuals, transgender, queer people and intersex (LGBTQI) reported </a:t>
            </a:r>
            <a:r>
              <a:rPr lang="en-US" b="1" dirty="0">
                <a:latin typeface="Calibri" panose="020F0502020204030204" pitchFamily="34" charset="0"/>
              </a:rPr>
              <a:t>3,419</a:t>
            </a:r>
            <a:r>
              <a:rPr lang="en-US" dirty="0">
                <a:latin typeface="Calibri" panose="020F0502020204030204" pitchFamily="34" charset="0"/>
              </a:rPr>
              <a:t> incidents of domestic violence to local anti-violence programs. </a:t>
            </a:r>
            <a:r>
              <a:rPr lang="en-US" b="1" dirty="0">
                <a:latin typeface="Calibri" panose="020F0502020204030204" pitchFamily="34" charset="0"/>
              </a:rPr>
              <a:t>Nine</a:t>
            </a:r>
            <a:r>
              <a:rPr lang="en-US" dirty="0">
                <a:latin typeface="Calibri" panose="020F0502020204030204" pitchFamily="34" charset="0"/>
              </a:rPr>
              <a:t> of these incidents resulted in murder.</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537809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93" y="0"/>
            <a:ext cx="9144793" cy="797243"/>
          </a:xfrm>
          <a:prstGeom prst="rect">
            <a:avLst/>
          </a:prstGeom>
        </p:spPr>
      </p:pic>
      <p:sp>
        <p:nvSpPr>
          <p:cNvPr id="2" name="Title 1"/>
          <p:cNvSpPr>
            <a:spLocks noGrp="1"/>
          </p:cNvSpPr>
          <p:nvPr>
            <p:ph type="title"/>
          </p:nvPr>
        </p:nvSpPr>
        <p:spPr>
          <a:xfrm>
            <a:off x="0" y="-134779"/>
            <a:ext cx="9144000" cy="1066800"/>
          </a:xfrm>
        </p:spPr>
        <p:txBody>
          <a:bodyPr>
            <a:normAutofit/>
          </a:bodyPr>
          <a:lstStyle/>
          <a:p>
            <a:pPr algn="ctr"/>
            <a:r>
              <a:rPr lang="en-US" sz="3600" dirty="0">
                <a:latin typeface="Avenir LT Std 35 Light" panose="020B0402020203020204" pitchFamily="34" charset="0"/>
              </a:rPr>
              <a:t>What Children Learn</a:t>
            </a:r>
          </a:p>
        </p:txBody>
      </p:sp>
      <p:sp>
        <p:nvSpPr>
          <p:cNvPr id="3" name="Content Placeholder 2"/>
          <p:cNvSpPr>
            <a:spLocks noGrp="1"/>
          </p:cNvSpPr>
          <p:nvPr>
            <p:ph idx="1"/>
          </p:nvPr>
        </p:nvSpPr>
        <p:spPr>
          <a:xfrm>
            <a:off x="412433" y="1560449"/>
            <a:ext cx="8229600" cy="4669536"/>
          </a:xfrm>
        </p:spPr>
        <p:txBody>
          <a:bodyPr>
            <a:normAutofit fontScale="92500" lnSpcReduction="20000"/>
          </a:bodyPr>
          <a:lstStyle/>
          <a:p>
            <a:r>
              <a:rPr lang="en-US" sz="2400" dirty="0">
                <a:latin typeface="Avenir LT Std 35 Light" panose="020B0402020203020204" pitchFamily="34" charset="0"/>
              </a:rPr>
              <a:t>Violence and threats get you what you want</a:t>
            </a:r>
          </a:p>
          <a:p>
            <a:endParaRPr lang="en-US" sz="2400" dirty="0">
              <a:latin typeface="Avenir LT Std 35 Light" panose="020B0402020203020204" pitchFamily="34" charset="0"/>
            </a:endParaRPr>
          </a:p>
          <a:p>
            <a:r>
              <a:rPr lang="en-US" sz="2400" dirty="0">
                <a:latin typeface="Avenir LT Std 35 Light" panose="020B0402020203020204" pitchFamily="34" charset="0"/>
              </a:rPr>
              <a:t>Violence is linked to expressions of intimacy and affection</a:t>
            </a:r>
          </a:p>
          <a:p>
            <a:endParaRPr lang="en-US" sz="2400" dirty="0">
              <a:latin typeface="Avenir LT Std 35 Light" panose="020B0402020203020204" pitchFamily="34" charset="0"/>
            </a:endParaRPr>
          </a:p>
          <a:p>
            <a:r>
              <a:rPr lang="en-US" sz="2400" dirty="0">
                <a:latin typeface="Avenir LT Std 35 Light" panose="020B0402020203020204" pitchFamily="34" charset="0"/>
              </a:rPr>
              <a:t>A person has two choices: victim or aggressor</a:t>
            </a:r>
          </a:p>
          <a:p>
            <a:endParaRPr lang="en-US" sz="2400" dirty="0">
              <a:latin typeface="Avenir LT Std 35 Light" panose="020B0402020203020204" pitchFamily="34" charset="0"/>
            </a:endParaRPr>
          </a:p>
          <a:p>
            <a:r>
              <a:rPr lang="en-US" sz="2400" dirty="0">
                <a:latin typeface="Avenir LT Std 35 Light" panose="020B0402020203020204" pitchFamily="34" charset="0"/>
              </a:rPr>
              <a:t>Victims are to blame for the violence</a:t>
            </a:r>
          </a:p>
          <a:p>
            <a:endParaRPr lang="en-US" sz="2400" dirty="0">
              <a:latin typeface="Avenir LT Std 35 Light" panose="020B0402020203020204" pitchFamily="34" charset="0"/>
            </a:endParaRPr>
          </a:p>
          <a:p>
            <a:r>
              <a:rPr lang="en-US" sz="2400" dirty="0">
                <a:latin typeface="Avenir LT Std 35 Light" panose="020B0402020203020204" pitchFamily="34" charset="0"/>
              </a:rPr>
              <a:t>When people hurt others, they do not get into trouble</a:t>
            </a:r>
          </a:p>
          <a:p>
            <a:endParaRPr lang="en-US" sz="2400" dirty="0">
              <a:latin typeface="Avenir LT Std 35 Light" panose="020B0402020203020204" pitchFamily="34" charset="0"/>
            </a:endParaRPr>
          </a:p>
          <a:p>
            <a:r>
              <a:rPr lang="en-US" sz="2400" dirty="0">
                <a:latin typeface="Avenir LT Std 35 Light" panose="020B0402020203020204" pitchFamily="34" charset="0"/>
              </a:rPr>
              <a:t>People who love you can also hurt you</a:t>
            </a:r>
          </a:p>
          <a:p>
            <a:endParaRPr lang="en-US" sz="2400" dirty="0">
              <a:latin typeface="Avenir LT Std 35 Light" panose="020B0402020203020204" pitchFamily="34" charset="0"/>
            </a:endParaRPr>
          </a:p>
          <a:p>
            <a:r>
              <a:rPr lang="en-US" sz="2400" dirty="0">
                <a:latin typeface="Avenir LT Std 35 Light" panose="020B0402020203020204" pitchFamily="34" charset="0"/>
              </a:rPr>
              <a:t>Men are in charge, women don’t have the right to be treated with respect</a:t>
            </a:r>
          </a:p>
          <a:p>
            <a:endParaRPr lang="en-US" sz="2400" dirty="0">
              <a:latin typeface="Avenir LT Std 35 Light" panose="020B0402020203020204" pitchFamily="34" charset="0"/>
            </a:endParaRPr>
          </a:p>
          <a:p>
            <a:endParaRPr lang="en-US" sz="2400" dirty="0">
              <a:latin typeface="Avenir LT Std 35 Light" panose="020B0402020203020204" pitchFamily="34" charset="0"/>
            </a:endParaRPr>
          </a:p>
          <a:p>
            <a:endParaRPr lang="en-US" sz="2400" dirty="0">
              <a:latin typeface="Avenir LT Std 35 Light" panose="020B0402020203020204" pitchFamily="34" charset="0"/>
            </a:endParaRPr>
          </a:p>
          <a:p>
            <a:endParaRPr lang="en-US" sz="1100" dirty="0">
              <a:latin typeface="Avenir LT Std 35 Light" panose="020B0402020203020204" pitchFamily="34" charset="0"/>
            </a:endParaRPr>
          </a:p>
          <a:p>
            <a:endParaRPr lang="en-US" dirty="0">
              <a:latin typeface="Avenir LT Std 35 Light" panose="020B0402020203020204" pitchFamily="34" charset="0"/>
            </a:endParaRPr>
          </a:p>
        </p:txBody>
      </p:sp>
      <p:pic>
        <p:nvPicPr>
          <p:cNvPr id="4" name="Picture 3"/>
          <p:cNvPicPr>
            <a:picLocks noChangeAspect="1"/>
          </p:cNvPicPr>
          <p:nvPr/>
        </p:nvPicPr>
        <p:blipFill>
          <a:blip r:embed="rId3" cstate="print"/>
          <a:stretch>
            <a:fillRect/>
          </a:stretch>
        </p:blipFill>
        <p:spPr>
          <a:xfrm>
            <a:off x="7696200" y="6019800"/>
            <a:ext cx="945833" cy="420371"/>
          </a:xfrm>
          <a:prstGeom prst="rect">
            <a:avLst/>
          </a:prstGeom>
        </p:spPr>
      </p:pic>
    </p:spTree>
    <p:extLst>
      <p:ext uri="{BB962C8B-B14F-4D97-AF65-F5344CB8AC3E}">
        <p14:creationId xmlns:p14="http://schemas.microsoft.com/office/powerpoint/2010/main" val="3561361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93" y="-18323"/>
            <a:ext cx="9144793" cy="798645"/>
          </a:xfrm>
          <a:prstGeom prst="rect">
            <a:avLst/>
          </a:prstGeom>
        </p:spPr>
      </p:pic>
      <p:sp>
        <p:nvSpPr>
          <p:cNvPr id="2" name="Title 1"/>
          <p:cNvSpPr>
            <a:spLocks noGrp="1"/>
          </p:cNvSpPr>
          <p:nvPr>
            <p:ph type="title"/>
          </p:nvPr>
        </p:nvSpPr>
        <p:spPr>
          <a:xfrm>
            <a:off x="0" y="-152401"/>
            <a:ext cx="9134764" cy="1066800"/>
          </a:xfrm>
        </p:spPr>
        <p:txBody>
          <a:bodyPr>
            <a:normAutofit/>
          </a:bodyPr>
          <a:lstStyle/>
          <a:p>
            <a:pPr algn="ctr"/>
            <a:r>
              <a:rPr lang="en-US" sz="3000" b="1" dirty="0">
                <a:solidFill>
                  <a:srgbClr val="7030A0"/>
                </a:solidFill>
                <a:latin typeface="Avenir LT Std 35 Light" panose="020B0402020203020204" pitchFamily="34" charset="0"/>
              </a:rPr>
              <a:t>Monsters in the Closet- </a:t>
            </a:r>
            <a:br>
              <a:rPr lang="en-US" sz="3000" b="1" dirty="0">
                <a:solidFill>
                  <a:srgbClr val="7030A0"/>
                </a:solidFill>
                <a:latin typeface="Avenir LT Std 35 Light" panose="020B0402020203020204" pitchFamily="34" charset="0"/>
              </a:rPr>
            </a:br>
            <a:r>
              <a:rPr lang="en-US" sz="3000" b="1" dirty="0">
                <a:solidFill>
                  <a:srgbClr val="7030A0"/>
                </a:solidFill>
                <a:latin typeface="Avenir LT Std 35 Light" panose="020B0402020203020204" pitchFamily="34" charset="0"/>
              </a:rPr>
              <a:t>Domestic Violence From a Child’s View</a:t>
            </a:r>
          </a:p>
        </p:txBody>
      </p:sp>
      <p:sp>
        <p:nvSpPr>
          <p:cNvPr id="3" name="Content Placeholder 2"/>
          <p:cNvSpPr>
            <a:spLocks noGrp="1"/>
          </p:cNvSpPr>
          <p:nvPr>
            <p:ph sz="quarter" idx="1"/>
          </p:nvPr>
        </p:nvSpPr>
        <p:spPr/>
        <p:txBody>
          <a:bodyPr/>
          <a:lstStyle/>
          <a:p>
            <a:r>
              <a:rPr lang="en-US" dirty="0">
                <a:latin typeface="Avenir LT Std 35 Light" panose="020B0402020203020204"/>
                <a:hlinkClick r:id="rId4"/>
              </a:rPr>
              <a:t>https://www.youtube.com/watch?v=LbRba9XHKKw</a:t>
            </a:r>
            <a:endParaRPr lang="en-US" dirty="0">
              <a:latin typeface="Avenir LT Std 35 Light" panose="020B0402020203020204"/>
            </a:endParaRPr>
          </a:p>
          <a:p>
            <a:endParaRPr lang="en-US" dirty="0">
              <a:latin typeface="Avenir LT Std 35 Light" panose="020B0402020203020204"/>
            </a:endParaRPr>
          </a:p>
          <a:p>
            <a:endParaRPr lang="en-US" dirty="0"/>
          </a:p>
        </p:txBody>
      </p:sp>
    </p:spTree>
    <p:extLst>
      <p:ext uri="{BB962C8B-B14F-4D97-AF65-F5344CB8AC3E}">
        <p14:creationId xmlns:p14="http://schemas.microsoft.com/office/powerpoint/2010/main" val="1443595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93" y="0"/>
            <a:ext cx="9144793" cy="797243"/>
          </a:xfrm>
          <a:prstGeom prst="rect">
            <a:avLst/>
          </a:prstGeom>
        </p:spPr>
      </p:pic>
      <p:sp>
        <p:nvSpPr>
          <p:cNvPr id="2" name="Title 1"/>
          <p:cNvSpPr>
            <a:spLocks noGrp="1"/>
          </p:cNvSpPr>
          <p:nvPr>
            <p:ph type="title"/>
          </p:nvPr>
        </p:nvSpPr>
        <p:spPr>
          <a:xfrm>
            <a:off x="-914400" y="-76200"/>
            <a:ext cx="8229600" cy="1066800"/>
          </a:xfrm>
        </p:spPr>
        <p:txBody>
          <a:bodyPr>
            <a:normAutofit/>
          </a:bodyPr>
          <a:lstStyle/>
          <a:p>
            <a:pPr algn="r"/>
            <a:r>
              <a:rPr lang="en-US" sz="3600" dirty="0">
                <a:latin typeface="Avenir LT Std 35 Light" panose="020B0402020203020204" pitchFamily="34" charset="0"/>
              </a:rPr>
              <a:t>How to Help Children</a:t>
            </a:r>
          </a:p>
        </p:txBody>
      </p:sp>
      <p:sp>
        <p:nvSpPr>
          <p:cNvPr id="3" name="Content Placeholder 2"/>
          <p:cNvSpPr>
            <a:spLocks noGrp="1"/>
          </p:cNvSpPr>
          <p:nvPr>
            <p:ph idx="1"/>
          </p:nvPr>
        </p:nvSpPr>
        <p:spPr>
          <a:xfrm>
            <a:off x="381000" y="1560449"/>
            <a:ext cx="5150167" cy="4669536"/>
          </a:xfrm>
        </p:spPr>
        <p:txBody>
          <a:bodyPr>
            <a:normAutofit fontScale="92500" lnSpcReduction="10000"/>
          </a:bodyPr>
          <a:lstStyle/>
          <a:p>
            <a:r>
              <a:rPr lang="en-US" sz="2400" dirty="0">
                <a:latin typeface="Avenir LT Std 35 Light" panose="020B0402020203020204" pitchFamily="34" charset="0"/>
              </a:rPr>
              <a:t>Let children know the violence isn’t their fault</a:t>
            </a:r>
          </a:p>
          <a:p>
            <a:endParaRPr lang="en-US" sz="1000" dirty="0">
              <a:latin typeface="Avenir LT Std 35 Light" panose="020B0402020203020204" pitchFamily="34" charset="0"/>
            </a:endParaRPr>
          </a:p>
          <a:p>
            <a:r>
              <a:rPr lang="en-US" sz="2400" dirty="0">
                <a:latin typeface="Avenir LT Std 35 Light" panose="020B0402020203020204" pitchFamily="34" charset="0"/>
              </a:rPr>
              <a:t>Help children identify their feelings</a:t>
            </a:r>
          </a:p>
          <a:p>
            <a:endParaRPr lang="en-US" sz="1000" dirty="0">
              <a:latin typeface="Avenir LT Std 35 Light" panose="020B0402020203020204" pitchFamily="34" charset="0"/>
            </a:endParaRPr>
          </a:p>
          <a:p>
            <a:r>
              <a:rPr lang="en-US" sz="2400" dirty="0">
                <a:latin typeface="Avenir LT Std 35 Light" panose="020B0402020203020204" pitchFamily="34" charset="0"/>
              </a:rPr>
              <a:t>Listen to what children have to say</a:t>
            </a:r>
          </a:p>
          <a:p>
            <a:endParaRPr lang="en-US" sz="1000" dirty="0">
              <a:latin typeface="Avenir LT Std 35 Light" panose="020B0402020203020204" pitchFamily="34" charset="0"/>
            </a:endParaRPr>
          </a:p>
          <a:p>
            <a:r>
              <a:rPr lang="en-US" sz="2400" dirty="0">
                <a:latin typeface="Avenir LT Std 35 Light" panose="020B0402020203020204" pitchFamily="34" charset="0"/>
              </a:rPr>
              <a:t>Create safe environments for children-establish routines</a:t>
            </a:r>
          </a:p>
          <a:p>
            <a:endParaRPr lang="en-US" sz="1000" dirty="0">
              <a:latin typeface="Avenir LT Std 35 Light" panose="020B0402020203020204" pitchFamily="34" charset="0"/>
            </a:endParaRPr>
          </a:p>
          <a:p>
            <a:r>
              <a:rPr lang="en-US" sz="2400" dirty="0">
                <a:latin typeface="Avenir LT Std 35 Light" panose="020B0402020203020204" pitchFamily="34" charset="0"/>
              </a:rPr>
              <a:t>Recognize and applaud their strengths</a:t>
            </a:r>
          </a:p>
          <a:p>
            <a:endParaRPr lang="en-US" sz="1000" dirty="0">
              <a:latin typeface="Avenir LT Std 35 Light" panose="020B0402020203020204" pitchFamily="34" charset="0"/>
            </a:endParaRPr>
          </a:p>
          <a:p>
            <a:r>
              <a:rPr lang="en-US" sz="2400" dirty="0">
                <a:latin typeface="Avenir LT Std 35 Light" panose="020B0402020203020204" pitchFamily="34" charset="0"/>
              </a:rPr>
              <a:t>Be a role model</a:t>
            </a:r>
          </a:p>
          <a:p>
            <a:endParaRPr lang="en-US" sz="1100" dirty="0">
              <a:latin typeface="Avenir LT Std 35 Light" panose="020B0402020203020204" pitchFamily="34" charset="0"/>
            </a:endParaRPr>
          </a:p>
          <a:p>
            <a:r>
              <a:rPr lang="en-US" sz="2400" dirty="0">
                <a:latin typeface="Avenir LT Std 35 Light" panose="020B0402020203020204" pitchFamily="34" charset="0"/>
              </a:rPr>
              <a:t>TD411 teen dating app</a:t>
            </a:r>
          </a:p>
          <a:p>
            <a:endParaRPr lang="en-US" sz="2400" dirty="0">
              <a:latin typeface="Avenir LT Std 35 Light" panose="020B0402020203020204" pitchFamily="34" charset="0"/>
            </a:endParaRPr>
          </a:p>
          <a:p>
            <a:endParaRPr lang="en-US" sz="2400" dirty="0">
              <a:latin typeface="Avenir LT Std 35 Light" panose="020B0402020203020204" pitchFamily="34" charset="0"/>
            </a:endParaRPr>
          </a:p>
          <a:p>
            <a:endParaRPr lang="en-US" sz="2400" dirty="0">
              <a:latin typeface="Avenir LT Std 35 Light" panose="020B0402020203020204" pitchFamily="34" charset="0"/>
            </a:endParaRPr>
          </a:p>
          <a:p>
            <a:endParaRPr lang="en-US" sz="2400" dirty="0">
              <a:latin typeface="Avenir LT Std 35 Light" panose="020B0402020203020204" pitchFamily="34" charset="0"/>
            </a:endParaRPr>
          </a:p>
          <a:p>
            <a:endParaRPr lang="en-US" sz="2400" dirty="0">
              <a:latin typeface="Avenir LT Std 35 Light" panose="020B0402020203020204" pitchFamily="34" charset="0"/>
            </a:endParaRPr>
          </a:p>
          <a:p>
            <a:endParaRPr lang="en-US" sz="2400" dirty="0">
              <a:latin typeface="Avenir LT Std 35 Light" panose="020B0402020203020204" pitchFamily="34" charset="0"/>
            </a:endParaRPr>
          </a:p>
          <a:p>
            <a:endParaRPr lang="en-US" sz="1100" dirty="0">
              <a:latin typeface="Avenir LT Std 35 Light" panose="020B0402020203020204" pitchFamily="34" charset="0"/>
            </a:endParaRPr>
          </a:p>
          <a:p>
            <a:endParaRPr lang="en-US" dirty="0">
              <a:latin typeface="Avenir LT Std 35 Light" panose="020B0402020203020204" pitchFamily="34" charset="0"/>
            </a:endParaRPr>
          </a:p>
        </p:txBody>
      </p:sp>
      <p:pic>
        <p:nvPicPr>
          <p:cNvPr id="4" name="Picture 3"/>
          <p:cNvPicPr>
            <a:picLocks noChangeAspect="1"/>
          </p:cNvPicPr>
          <p:nvPr/>
        </p:nvPicPr>
        <p:blipFill>
          <a:blip r:embed="rId3" cstate="print"/>
          <a:stretch>
            <a:fillRect/>
          </a:stretch>
        </p:blipFill>
        <p:spPr>
          <a:xfrm>
            <a:off x="7696200" y="6019800"/>
            <a:ext cx="945833" cy="42037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6723" y="1691911"/>
            <a:ext cx="3051516" cy="3950018"/>
          </a:xfrm>
          <a:prstGeom prst="rect">
            <a:avLst/>
          </a:prstGeom>
          <a:ln w="12700">
            <a:solidFill>
              <a:schemeClr val="tx1"/>
            </a:solidFill>
          </a:ln>
        </p:spPr>
      </p:pic>
    </p:spTree>
    <p:extLst>
      <p:ext uri="{BB962C8B-B14F-4D97-AF65-F5344CB8AC3E}">
        <p14:creationId xmlns:p14="http://schemas.microsoft.com/office/powerpoint/2010/main" val="410471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3" y="228600"/>
            <a:ext cx="8153400" cy="990600"/>
          </a:xfrm>
        </p:spPr>
        <p:txBody>
          <a:bodyPr/>
          <a:lstStyle/>
          <a:p>
            <a:pPr algn="ctr"/>
            <a:r>
              <a:rPr lang="en-US" b="1" dirty="0">
                <a:solidFill>
                  <a:srgbClr val="7030A0"/>
                </a:solidFill>
                <a:latin typeface="Calibri" panose="020F0502020204030204" pitchFamily="34" charset="0"/>
              </a:rPr>
              <a:t>Making Childhood Trauma Personal</a:t>
            </a:r>
          </a:p>
        </p:txBody>
      </p:sp>
      <p:sp>
        <p:nvSpPr>
          <p:cNvPr id="3" name="Content Placeholder 2"/>
          <p:cNvSpPr>
            <a:spLocks noGrp="1"/>
          </p:cNvSpPr>
          <p:nvPr>
            <p:ph sz="quarter" idx="1"/>
          </p:nvPr>
        </p:nvSpPr>
        <p:spPr/>
        <p:txBody>
          <a:bodyPr/>
          <a:lstStyle/>
          <a:p>
            <a:r>
              <a:rPr lang="en-US" dirty="0">
                <a:hlinkClick r:id="rId3"/>
              </a:rPr>
              <a:t>https://www.youtube.com/watch?v=-HG8H4n2j9I</a:t>
            </a:r>
            <a:endParaRPr lang="en-US" dirty="0"/>
          </a:p>
          <a:p>
            <a:endParaRPr lang="en-US" dirty="0"/>
          </a:p>
          <a:p>
            <a:endParaRPr lang="en-US" dirty="0"/>
          </a:p>
        </p:txBody>
      </p:sp>
    </p:spTree>
    <p:extLst>
      <p:ext uri="{BB962C8B-B14F-4D97-AF65-F5344CB8AC3E}">
        <p14:creationId xmlns:p14="http://schemas.microsoft.com/office/powerpoint/2010/main" val="34284007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7030A0"/>
                </a:solidFill>
              </a:rPr>
              <a:t>Contact Us</a:t>
            </a:r>
          </a:p>
        </p:txBody>
      </p:sp>
      <p:sp>
        <p:nvSpPr>
          <p:cNvPr id="3" name="Content Placeholder 2"/>
          <p:cNvSpPr>
            <a:spLocks noGrp="1"/>
          </p:cNvSpPr>
          <p:nvPr>
            <p:ph sz="quarter" idx="1"/>
          </p:nvPr>
        </p:nvSpPr>
        <p:spPr/>
        <p:txBody>
          <a:bodyPr>
            <a:normAutofit fontScale="77500" lnSpcReduction="20000"/>
          </a:bodyPr>
          <a:lstStyle/>
          <a:p>
            <a:pPr algn="ctr">
              <a:buNone/>
            </a:pPr>
            <a:r>
              <a:rPr lang="en-US" b="1" dirty="0"/>
              <a:t>Prudence Crandall Center</a:t>
            </a:r>
            <a:endParaRPr lang="en-US" dirty="0"/>
          </a:p>
          <a:p>
            <a:pPr algn="ctr">
              <a:buNone/>
            </a:pPr>
            <a:r>
              <a:rPr lang="en-US" dirty="0"/>
              <a:t>P.O. Box 895</a:t>
            </a:r>
          </a:p>
          <a:p>
            <a:pPr algn="ctr">
              <a:buNone/>
            </a:pPr>
            <a:r>
              <a:rPr lang="en-US" dirty="0"/>
              <a:t>New Britain, CT 06050</a:t>
            </a:r>
          </a:p>
          <a:p>
            <a:pPr algn="ctr">
              <a:buNone/>
            </a:pPr>
            <a:r>
              <a:rPr lang="en-US" dirty="0"/>
              <a:t>www.prudencecrandall.org </a:t>
            </a:r>
          </a:p>
          <a:p>
            <a:pPr algn="ctr">
              <a:buNone/>
            </a:pPr>
            <a:endParaRPr lang="en-US" b="1" dirty="0"/>
          </a:p>
          <a:p>
            <a:pPr algn="ctr">
              <a:buNone/>
            </a:pPr>
            <a:r>
              <a:rPr lang="en-US" b="1" dirty="0"/>
              <a:t>Prudence Crandall Center 24-hour Domestic Violence Hotline</a:t>
            </a:r>
            <a:endParaRPr lang="en-US" dirty="0"/>
          </a:p>
          <a:p>
            <a:pPr algn="ctr">
              <a:buNone/>
            </a:pPr>
            <a:r>
              <a:rPr lang="en-US" dirty="0"/>
              <a:t> 860-225-6357 </a:t>
            </a:r>
          </a:p>
          <a:p>
            <a:pPr algn="ctr">
              <a:buNone/>
            </a:pPr>
            <a:r>
              <a:rPr lang="en-US" dirty="0"/>
              <a:t>Toll Free:  888-774-2900</a:t>
            </a:r>
          </a:p>
          <a:p>
            <a:pPr algn="ctr">
              <a:buNone/>
            </a:pPr>
            <a:endParaRPr lang="en-US" dirty="0"/>
          </a:p>
          <a:p>
            <a:pPr algn="ctr">
              <a:buNone/>
            </a:pPr>
            <a:r>
              <a:rPr lang="en-US" b="1" dirty="0"/>
              <a:t>Connecticut 24-hour Statewide Domestic Violence Hotline </a:t>
            </a:r>
          </a:p>
          <a:p>
            <a:pPr algn="ctr">
              <a:buNone/>
            </a:pPr>
            <a:r>
              <a:rPr lang="en-US" dirty="0"/>
              <a:t>888-774-2900 (English) </a:t>
            </a:r>
          </a:p>
          <a:p>
            <a:pPr algn="ctr">
              <a:buNone/>
            </a:pPr>
            <a:r>
              <a:rPr lang="en-US" dirty="0"/>
              <a:t>844-831-9200 (</a:t>
            </a:r>
            <a:r>
              <a:rPr lang="en-US" dirty="0" err="1"/>
              <a:t>Español</a:t>
            </a:r>
            <a:r>
              <a:rPr lang="en-US" dirty="0"/>
              <a:t>)</a:t>
            </a:r>
          </a:p>
          <a:p>
            <a:pPr algn="ctr">
              <a:buNone/>
            </a:pPr>
            <a:endParaRPr lang="en-US" dirty="0"/>
          </a:p>
          <a:p>
            <a:pPr algn="ctr">
              <a:buNone/>
            </a:pPr>
            <a:r>
              <a:rPr lang="en-US" b="1" dirty="0"/>
              <a:t>National 24-hour Domestic Violence Hotline </a:t>
            </a:r>
          </a:p>
          <a:p>
            <a:pPr algn="ctr">
              <a:buNone/>
            </a:pPr>
            <a:r>
              <a:rPr lang="en-US" dirty="0"/>
              <a:t>1-800-799-SAFE (7233)</a:t>
            </a:r>
          </a:p>
          <a:p>
            <a:pPr algn="ctr"/>
            <a:endParaRPr lang="en-US" dirty="0"/>
          </a:p>
          <a:p>
            <a:pPr algn="ct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200" dirty="0">
                <a:latin typeface="Calibri" panose="020F0502020204030204" pitchFamily="34" charset="0"/>
              </a:rPr>
              <a:t>There are other ways of responding when you are angry. It’s okay to be angry , but people have a choice whether to be abusive.</a:t>
            </a:r>
          </a:p>
          <a:p>
            <a:endParaRPr lang="en-US" sz="2200" dirty="0">
              <a:latin typeface="Calibri" panose="020F0502020204030204" pitchFamily="34" charset="0"/>
            </a:endParaRPr>
          </a:p>
          <a:p>
            <a:r>
              <a:rPr lang="en-US" sz="2200" dirty="0"/>
              <a:t>The actions of abusers are very deliberate.  They use violence to gain and maintain power and control.</a:t>
            </a:r>
          </a:p>
          <a:p>
            <a:pPr marL="0" indent="0">
              <a:buNone/>
            </a:pPr>
            <a:endParaRPr lang="en-US" sz="2200" dirty="0">
              <a:latin typeface="Calibri" panose="020F0502020204030204" pitchFamily="34" charset="0"/>
            </a:endParaRPr>
          </a:p>
          <a:p>
            <a:r>
              <a:rPr lang="en-US" sz="2200" b="1" dirty="0">
                <a:latin typeface="Calibri" panose="020F0502020204030204" pitchFamily="34" charset="0"/>
              </a:rPr>
              <a:t>65%</a:t>
            </a:r>
            <a:r>
              <a:rPr lang="en-US" sz="2200" dirty="0">
                <a:latin typeface="Calibri" panose="020F0502020204030204" pitchFamily="34" charset="0"/>
              </a:rPr>
              <a:t> of women physically assaulted by an intimate partner report having been assaulted multiple times by the same partner. </a:t>
            </a:r>
          </a:p>
          <a:p>
            <a:endParaRPr lang="en-US" sz="2200" dirty="0">
              <a:latin typeface="Calibri" panose="020F0502020204030204" pitchFamily="34" charset="0"/>
            </a:endParaRPr>
          </a:p>
          <a:p>
            <a:r>
              <a:rPr lang="en-US" sz="2200" b="1" dirty="0">
                <a:latin typeface="Calibri" panose="020F0502020204030204" pitchFamily="34" charset="0"/>
              </a:rPr>
              <a:t>75%</a:t>
            </a:r>
            <a:r>
              <a:rPr lang="en-US" sz="2200" dirty="0">
                <a:latin typeface="Calibri" panose="020F0502020204030204" pitchFamily="34" charset="0"/>
              </a:rPr>
              <a:t> of intimate partner femicides reviewed in a 1999 study were preceded by one or more incidents of stalking within a year of the crime.</a:t>
            </a:r>
          </a:p>
          <a:p>
            <a:endParaRPr lang="en-US" dirty="0"/>
          </a:p>
        </p:txBody>
      </p:sp>
    </p:spTree>
    <p:extLst>
      <p:ext uri="{BB962C8B-B14F-4D97-AF65-F5344CB8AC3E}">
        <p14:creationId xmlns:p14="http://schemas.microsoft.com/office/powerpoint/2010/main" val="183060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solidFill>
                <a:srgbClr val="7030A0"/>
              </a:solidFill>
              <a:latin typeface="Calibri" panose="020F0502020204030204" pitchFamily="34" charset="0"/>
            </a:endParaRPr>
          </a:p>
        </p:txBody>
      </p:sp>
      <p:sp>
        <p:nvSpPr>
          <p:cNvPr id="3" name="Content Placeholder 2"/>
          <p:cNvSpPr>
            <a:spLocks noGrp="1"/>
          </p:cNvSpPr>
          <p:nvPr>
            <p:ph idx="1"/>
          </p:nvPr>
        </p:nvSpPr>
        <p:spPr/>
        <p:txBody>
          <a:bodyPr>
            <a:normAutofit fontScale="85000" lnSpcReduction="20000"/>
          </a:bodyPr>
          <a:lstStyle/>
          <a:p>
            <a:r>
              <a:rPr lang="en-US" sz="2400" dirty="0">
                <a:latin typeface="Calibri" panose="020F0502020204030204" pitchFamily="34" charset="0"/>
              </a:rPr>
              <a:t>Victims of domestic violence are often prevented from getting or keeping jobs by their abusers, and many victims who leave their abusers face poverty, unemployment, and homelessness as a result of leaving. Barriers to ending an abusive relationship also include:</a:t>
            </a:r>
          </a:p>
          <a:p>
            <a:pPr lvl="2"/>
            <a:r>
              <a:rPr lang="en-US" sz="2400" dirty="0">
                <a:solidFill>
                  <a:schemeClr val="tx1"/>
                </a:solidFill>
                <a:latin typeface="Calibri" panose="020F0502020204030204" pitchFamily="34" charset="0"/>
                <a:ea typeface="ＭＳ Ｐゴシック" pitchFamily="-112" charset="-128"/>
              </a:rPr>
              <a:t>Fear</a:t>
            </a:r>
          </a:p>
          <a:p>
            <a:pPr lvl="2"/>
            <a:r>
              <a:rPr lang="en-US" sz="2400" dirty="0">
                <a:solidFill>
                  <a:schemeClr val="tx1"/>
                </a:solidFill>
                <a:latin typeface="Calibri" panose="020F0502020204030204" pitchFamily="34" charset="0"/>
                <a:ea typeface="ＭＳ Ｐゴシック" pitchFamily="-112" charset="-128"/>
              </a:rPr>
              <a:t>Shame</a:t>
            </a:r>
          </a:p>
          <a:p>
            <a:pPr lvl="2"/>
            <a:r>
              <a:rPr lang="en-US" sz="2400" dirty="0">
                <a:solidFill>
                  <a:schemeClr val="tx1"/>
                </a:solidFill>
                <a:latin typeface="Calibri" panose="020F0502020204030204" pitchFamily="34" charset="0"/>
                <a:ea typeface="ＭＳ Ｐゴシック" pitchFamily="-112" charset="-128"/>
              </a:rPr>
              <a:t>Lack of Safe Options</a:t>
            </a:r>
          </a:p>
          <a:p>
            <a:pPr lvl="2"/>
            <a:r>
              <a:rPr lang="en-US" sz="2400" dirty="0">
                <a:solidFill>
                  <a:schemeClr val="tx1"/>
                </a:solidFill>
                <a:latin typeface="Calibri" panose="020F0502020204030204" pitchFamily="34" charset="0"/>
                <a:ea typeface="ＭＳ Ｐゴシック" pitchFamily="-112" charset="-128"/>
              </a:rPr>
              <a:t>Trauma</a:t>
            </a:r>
          </a:p>
          <a:p>
            <a:pPr lvl="2"/>
            <a:r>
              <a:rPr lang="en-US" sz="2400" dirty="0">
                <a:solidFill>
                  <a:schemeClr val="tx1"/>
                </a:solidFill>
                <a:latin typeface="Calibri" panose="020F0502020204030204" pitchFamily="34" charset="0"/>
                <a:ea typeface="ＭＳ Ｐゴシック" pitchFamily="-112" charset="-128"/>
              </a:rPr>
              <a:t>Lack of Social Support</a:t>
            </a:r>
          </a:p>
          <a:p>
            <a:pPr lvl="2"/>
            <a:r>
              <a:rPr lang="en-US" sz="2400" dirty="0">
                <a:solidFill>
                  <a:schemeClr val="tx1"/>
                </a:solidFill>
                <a:latin typeface="Calibri" panose="020F0502020204030204" pitchFamily="34" charset="0"/>
                <a:ea typeface="ＭＳ Ｐゴシック" pitchFamily="-112" charset="-128"/>
              </a:rPr>
              <a:t>Hopes, Good Times</a:t>
            </a:r>
          </a:p>
          <a:p>
            <a:pPr lvl="2"/>
            <a:r>
              <a:rPr lang="en-US" sz="2400" dirty="0">
                <a:solidFill>
                  <a:schemeClr val="tx1"/>
                </a:solidFill>
                <a:latin typeface="Calibri" panose="020F0502020204030204" pitchFamily="34" charset="0"/>
                <a:ea typeface="ＭＳ Ｐゴシック" pitchFamily="-112" charset="-128"/>
              </a:rPr>
              <a:t>History of Inappropriate Reactions, Responses</a:t>
            </a:r>
            <a:endParaRPr lang="en-US" sz="2400" dirty="0">
              <a:solidFill>
                <a:schemeClr val="tx1"/>
              </a:solidFill>
              <a:latin typeface="Calibri" panose="020F0502020204030204" pitchFamily="34" charset="0"/>
            </a:endParaRPr>
          </a:p>
          <a:p>
            <a:endParaRPr lang="en-US" sz="2400" dirty="0">
              <a:latin typeface="Calibri" panose="020F0502020204030204" pitchFamily="34" charset="0"/>
            </a:endParaRPr>
          </a:p>
          <a:p>
            <a:r>
              <a:rPr lang="en-US" sz="2400" dirty="0">
                <a:latin typeface="Calibri" panose="020F0502020204030204" pitchFamily="34" charset="0"/>
              </a:rPr>
              <a:t>On average, it takes a victim </a:t>
            </a:r>
            <a:r>
              <a:rPr lang="en-US" sz="2400" b="1" dirty="0">
                <a:latin typeface="Calibri" panose="020F0502020204030204" pitchFamily="34" charset="0"/>
              </a:rPr>
              <a:t>seven times </a:t>
            </a:r>
            <a:r>
              <a:rPr lang="en-US" sz="2400" dirty="0">
                <a:latin typeface="Calibri" panose="020F0502020204030204" pitchFamily="34" charset="0"/>
              </a:rPr>
              <a:t>to leave before staying away for good. Exiting the relationship is most unsafe time for a victim (“Break-up Violence”). As the abuser senses that they’re losing power, they will often act in dangerous ways to regain control over their victim.</a:t>
            </a:r>
          </a:p>
          <a:p>
            <a:endParaRPr lang="en-US" dirty="0"/>
          </a:p>
        </p:txBody>
      </p:sp>
    </p:spTree>
    <p:extLst>
      <p:ext uri="{BB962C8B-B14F-4D97-AF65-F5344CB8AC3E}">
        <p14:creationId xmlns:p14="http://schemas.microsoft.com/office/powerpoint/2010/main" val="4008845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7030A0"/>
                </a:solidFill>
                <a:latin typeface="Calibri" panose="020F0502020204030204" pitchFamily="34" charset="0"/>
              </a:rPr>
              <a:t>Prudence Crandall Center</a:t>
            </a:r>
          </a:p>
        </p:txBody>
      </p:sp>
      <p:sp>
        <p:nvSpPr>
          <p:cNvPr id="3" name="Content Placeholder 2"/>
          <p:cNvSpPr>
            <a:spLocks noGrp="1"/>
          </p:cNvSpPr>
          <p:nvPr>
            <p:ph sz="quarter" idx="1"/>
          </p:nvPr>
        </p:nvSpPr>
        <p:spPr/>
        <p:txBody>
          <a:bodyPr>
            <a:normAutofit fontScale="92500" lnSpcReduction="20000"/>
          </a:bodyPr>
          <a:lstStyle/>
          <a:p>
            <a:r>
              <a:rPr lang="en-US" sz="1900" dirty="0">
                <a:latin typeface="Calibri" panose="020F0502020204030204" pitchFamily="34" charset="0"/>
              </a:rPr>
              <a:t>Since 1973, Prudence Crandall Center, Inc. has addressed the needs of victims of domestic violence. The initial focus of the center was to identify the health, employment, and social service needs of area women and empower them to participate in all aspects of community life.</a:t>
            </a:r>
          </a:p>
          <a:p>
            <a:endParaRPr lang="en-US" sz="1900" dirty="0">
              <a:latin typeface="Calibri" panose="020F0502020204030204" pitchFamily="34" charset="0"/>
            </a:endParaRPr>
          </a:p>
          <a:p>
            <a:r>
              <a:rPr lang="en-US" sz="1900" dirty="0">
                <a:latin typeface="Calibri" panose="020F0502020204030204" pitchFamily="34" charset="0"/>
              </a:rPr>
              <a:t>We are the oldest domestic violence program in Connecticut and the second oldest in the country. </a:t>
            </a:r>
          </a:p>
          <a:p>
            <a:pPr>
              <a:buNone/>
            </a:pPr>
            <a:r>
              <a:rPr lang="en-US" sz="1900" dirty="0">
                <a:latin typeface="Calibri" panose="020F0502020204030204" pitchFamily="34" charset="0"/>
              </a:rPr>
              <a:t> </a:t>
            </a:r>
          </a:p>
          <a:p>
            <a:r>
              <a:rPr lang="en-US" sz="1900" dirty="0">
                <a:latin typeface="Calibri" panose="020F0502020204030204" pitchFamily="34" charset="0"/>
              </a:rPr>
              <a:t>The combination of services we provide is the first of its kind in Connecticut and one of the few in the nation.  </a:t>
            </a:r>
          </a:p>
          <a:p>
            <a:pPr>
              <a:buNone/>
            </a:pPr>
            <a:endParaRPr lang="en-US" sz="1900" dirty="0">
              <a:latin typeface="Calibri" panose="020F0502020204030204" pitchFamily="34" charset="0"/>
            </a:endParaRPr>
          </a:p>
          <a:p>
            <a:r>
              <a:rPr lang="en-US" sz="1900" dirty="0">
                <a:latin typeface="Calibri" panose="020F0502020204030204" pitchFamily="34" charset="0"/>
              </a:rPr>
              <a:t>Our service area includes the Connecticut towns:</a:t>
            </a:r>
          </a:p>
          <a:p>
            <a:pPr>
              <a:buNone/>
            </a:pPr>
            <a:r>
              <a:rPr lang="en-US" sz="1900" dirty="0">
                <a:latin typeface="Calibri" panose="020F0502020204030204" pitchFamily="34" charset="0"/>
              </a:rPr>
              <a:t>     Berlin                                   Bristol</a:t>
            </a:r>
          </a:p>
          <a:p>
            <a:pPr>
              <a:buNone/>
            </a:pPr>
            <a:r>
              <a:rPr lang="en-US" sz="1900" dirty="0">
                <a:latin typeface="Calibri" panose="020F0502020204030204" pitchFamily="34" charset="0"/>
              </a:rPr>
              <a:t>     Burlington                            Kensington</a:t>
            </a:r>
          </a:p>
          <a:p>
            <a:pPr>
              <a:buNone/>
            </a:pPr>
            <a:r>
              <a:rPr lang="en-US" sz="1900" dirty="0">
                <a:latin typeface="Calibri" panose="020F0502020204030204" pitchFamily="34" charset="0"/>
              </a:rPr>
              <a:t>     Plainville                               Plymouth  </a:t>
            </a:r>
          </a:p>
          <a:p>
            <a:pPr>
              <a:buNone/>
            </a:pPr>
            <a:r>
              <a:rPr lang="en-US" sz="1900" dirty="0">
                <a:latin typeface="Calibri" panose="020F0502020204030204" pitchFamily="34" charset="0"/>
              </a:rPr>
              <a:t>     New Britain                         Southington </a:t>
            </a:r>
          </a:p>
          <a:p>
            <a:pPr>
              <a:buNone/>
            </a:pPr>
            <a:r>
              <a:rPr lang="en-US" sz="1900" dirty="0">
                <a:latin typeface="Calibri" panose="020F0502020204030204" pitchFamily="34" charset="0"/>
              </a:rPr>
              <a:t>     Terryville</a:t>
            </a:r>
          </a:p>
          <a:p>
            <a:endParaRPr lang="en-US" dirty="0">
              <a:latin typeface="Calibri" panose="020F0502020204030204" pitchFamily="34" charset="0"/>
            </a:endParaRPr>
          </a:p>
        </p:txBody>
      </p:sp>
    </p:spTree>
    <p:extLst>
      <p:ext uri="{BB962C8B-B14F-4D97-AF65-F5344CB8AC3E}">
        <p14:creationId xmlns:p14="http://schemas.microsoft.com/office/powerpoint/2010/main" val="2782541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en-US" b="1" dirty="0">
                <a:solidFill>
                  <a:srgbClr val="7030A0"/>
                </a:solidFill>
              </a:rPr>
              <a:t>Services</a:t>
            </a:r>
          </a:p>
        </p:txBody>
      </p:sp>
      <p:sp>
        <p:nvSpPr>
          <p:cNvPr id="3" name="Content Placeholder 2"/>
          <p:cNvSpPr>
            <a:spLocks noGrp="1"/>
          </p:cNvSpPr>
          <p:nvPr>
            <p:ph sz="quarter" idx="1"/>
          </p:nvPr>
        </p:nvSpPr>
        <p:spPr>
          <a:xfrm>
            <a:off x="1066800" y="1066800"/>
            <a:ext cx="7086600" cy="5257800"/>
          </a:xfrm>
        </p:spPr>
        <p:txBody>
          <a:bodyPr>
            <a:normAutofit fontScale="25000" lnSpcReduction="20000"/>
          </a:bodyPr>
          <a:lstStyle/>
          <a:p>
            <a:pPr>
              <a:buNone/>
            </a:pPr>
            <a:endParaRPr lang="en-US" sz="6400" dirty="0"/>
          </a:p>
          <a:p>
            <a:r>
              <a:rPr lang="en-US" sz="6400" dirty="0"/>
              <a:t>24-hour crisis hotline</a:t>
            </a:r>
          </a:p>
          <a:p>
            <a:r>
              <a:rPr lang="en-US" sz="6400" dirty="0"/>
              <a:t>Emergency shelter in a safe, confidential and supportive environment</a:t>
            </a:r>
          </a:p>
          <a:p>
            <a:r>
              <a:rPr lang="en-US" sz="6400" dirty="0"/>
              <a:t>Support groups for adults and children</a:t>
            </a:r>
          </a:p>
          <a:p>
            <a:r>
              <a:rPr lang="en-US" sz="6400" dirty="0"/>
              <a:t>Short-term individual counseling for adults and children </a:t>
            </a:r>
          </a:p>
          <a:p>
            <a:r>
              <a:rPr lang="en-US" sz="6400" dirty="0"/>
              <a:t>Advocacy and support during court proceedings  </a:t>
            </a:r>
          </a:p>
          <a:p>
            <a:r>
              <a:rPr lang="en-US" sz="6400" dirty="0"/>
              <a:t>Advocacy and support as a follow-up to New Britain police calls </a:t>
            </a:r>
          </a:p>
          <a:p>
            <a:r>
              <a:rPr lang="en-US" sz="6400" dirty="0"/>
              <a:t>Transitional Housing Program </a:t>
            </a:r>
          </a:p>
          <a:p>
            <a:r>
              <a:rPr lang="en-US" sz="6400" dirty="0"/>
              <a:t>Permanent Supportive Housing Program</a:t>
            </a:r>
          </a:p>
          <a:p>
            <a:r>
              <a:rPr lang="en-US" sz="6400" dirty="0"/>
              <a:t>Information &amp; referrals for services</a:t>
            </a:r>
          </a:p>
          <a:p>
            <a:r>
              <a:rPr lang="en-US" sz="6400" dirty="0"/>
              <a:t>Community education and training including certification courses, and domestic violence, teen dating violence, and healthy relationships curriculum</a:t>
            </a:r>
          </a:p>
          <a:p>
            <a:r>
              <a:rPr lang="en-US" sz="6400" dirty="0"/>
              <a:t>Volunteer, internship, and practicum opportunities </a:t>
            </a:r>
            <a:r>
              <a:rPr lang="en-US" sz="6400" b="1" dirty="0"/>
              <a:t>  </a:t>
            </a:r>
          </a:p>
          <a:p>
            <a:pPr algn="ctr">
              <a:buNone/>
            </a:pPr>
            <a:endParaRPr lang="en-US" sz="6400" dirty="0"/>
          </a:p>
          <a:p>
            <a:pPr algn="ctr">
              <a:buNone/>
            </a:pPr>
            <a:r>
              <a:rPr lang="en-US" sz="6400" b="1" dirty="0"/>
              <a:t>Services are </a:t>
            </a:r>
            <a:endParaRPr lang="en-US" sz="6400" dirty="0"/>
          </a:p>
          <a:p>
            <a:pPr algn="ctr">
              <a:buNone/>
            </a:pPr>
            <a:r>
              <a:rPr lang="en-US" sz="6400" b="1" dirty="0">
                <a:solidFill>
                  <a:srgbClr val="7030A0"/>
                </a:solidFill>
              </a:rPr>
              <a:t>FREE </a:t>
            </a:r>
            <a:r>
              <a:rPr lang="en-US" sz="6400" b="1" dirty="0"/>
              <a:t>and </a:t>
            </a:r>
            <a:r>
              <a:rPr lang="en-US" sz="6400" b="1" dirty="0">
                <a:solidFill>
                  <a:srgbClr val="7030A0"/>
                </a:solidFill>
              </a:rPr>
              <a:t>CONFIDENTIAL</a:t>
            </a:r>
            <a:r>
              <a:rPr lang="en-US" sz="6400" b="1" dirty="0"/>
              <a:t> and available in </a:t>
            </a:r>
            <a:endParaRPr lang="en-US" sz="6400" dirty="0"/>
          </a:p>
          <a:p>
            <a:pPr algn="ctr">
              <a:buNone/>
            </a:pPr>
            <a:r>
              <a:rPr lang="en-US" sz="6400" b="1" dirty="0"/>
              <a:t>English Spanish and Polish </a:t>
            </a:r>
            <a:r>
              <a:rPr lang="en-US" sz="6400" dirty="0"/>
              <a:t> </a:t>
            </a:r>
          </a:p>
          <a:p>
            <a:endParaRPr lang="en-US" dirty="0"/>
          </a:p>
        </p:txBody>
      </p:sp>
    </p:spTree>
    <p:extLst>
      <p:ext uri="{BB962C8B-B14F-4D97-AF65-F5344CB8AC3E}">
        <p14:creationId xmlns:p14="http://schemas.microsoft.com/office/powerpoint/2010/main" val="812002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dirty="0">
                <a:ln w="0"/>
                <a:solidFill>
                  <a:srgbClr val="7030A0"/>
                </a:solidFill>
                <a:latin typeface="Calibri" panose="020F0502020204030204" pitchFamily="34" charset="0"/>
              </a:rPr>
              <a:t>Crisis intervention</a:t>
            </a:r>
            <a:endParaRPr lang="en-US" b="1" cap="all" dirty="0">
              <a:ln w="0"/>
              <a:solidFill>
                <a:srgbClr val="7030A0"/>
              </a:solidFill>
              <a:effectLst>
                <a:outerShdw blurRad="38100" dist="38100" dir="2700000" algn="tl">
                  <a:srgbClr val="000000">
                    <a:alpha val="43137"/>
                  </a:srgbClr>
                </a:outerShdw>
              </a:effectLst>
              <a:latin typeface="Calibri" panose="020F0502020204030204" pitchFamily="34" charset="0"/>
            </a:endParaRPr>
          </a:p>
        </p:txBody>
      </p:sp>
      <p:pic>
        <p:nvPicPr>
          <p:cNvPr id="1026" name="Picture 2"/>
          <p:cNvPicPr>
            <a:picLocks noGrp="1" noChangeAspect="1" noChangeArrowheads="1"/>
          </p:cNvPicPr>
          <p:nvPr>
            <p:ph sz="half" idx="1"/>
          </p:nvPr>
        </p:nvPicPr>
        <p:blipFill>
          <a:blip r:embed="rId3" cstate="print"/>
          <a:stretch>
            <a:fillRect/>
          </a:stretch>
        </p:blipFill>
        <p:spPr bwMode="auto">
          <a:xfrm>
            <a:off x="4343400" y="3951794"/>
            <a:ext cx="2523977" cy="1676400"/>
          </a:xfrm>
          <a:prstGeom prst="rect">
            <a:avLst/>
          </a:prstGeom>
          <a:noFill/>
          <a:ln w="9525">
            <a:noFill/>
            <a:miter lim="800000"/>
            <a:headEnd/>
            <a:tailEnd/>
          </a:ln>
          <a:effectLst/>
        </p:spPr>
      </p:pic>
      <p:sp>
        <p:nvSpPr>
          <p:cNvPr id="4" name="Content Placeholder 3"/>
          <p:cNvSpPr>
            <a:spLocks noGrp="1"/>
          </p:cNvSpPr>
          <p:nvPr>
            <p:ph sz="half" idx="2"/>
          </p:nvPr>
        </p:nvSpPr>
        <p:spPr>
          <a:xfrm>
            <a:off x="457200" y="1382206"/>
            <a:ext cx="8077200" cy="4830763"/>
          </a:xfrm>
        </p:spPr>
        <p:txBody>
          <a:bodyPr>
            <a:noAutofit/>
          </a:bodyPr>
          <a:lstStyle/>
          <a:p>
            <a:r>
              <a:rPr lang="en-US" sz="2400" dirty="0">
                <a:latin typeface="Calibri" panose="020F0502020204030204" pitchFamily="34" charset="0"/>
              </a:rPr>
              <a:t>Our </a:t>
            </a:r>
            <a:r>
              <a:rPr lang="en-US" sz="2400" b="1" dirty="0">
                <a:latin typeface="Calibri" panose="020F0502020204030204" pitchFamily="34" charset="0"/>
              </a:rPr>
              <a:t>hotline is available 24-hours a day </a:t>
            </a:r>
            <a:r>
              <a:rPr lang="en-US" sz="2400" dirty="0">
                <a:latin typeface="Calibri" panose="020F0502020204030204" pitchFamily="34" charset="0"/>
              </a:rPr>
              <a:t>to assist callers.</a:t>
            </a:r>
          </a:p>
          <a:p>
            <a:endParaRPr lang="en-US" sz="2400" dirty="0">
              <a:latin typeface="Calibri" panose="020F0502020204030204" pitchFamily="34" charset="0"/>
            </a:endParaRPr>
          </a:p>
          <a:p>
            <a:r>
              <a:rPr lang="en-US" sz="2400" dirty="0">
                <a:latin typeface="Calibri" panose="020F0502020204030204" pitchFamily="34" charset="0"/>
              </a:rPr>
              <a:t>Callers have </a:t>
            </a:r>
            <a:r>
              <a:rPr lang="en-US" sz="2400" b="1" dirty="0">
                <a:latin typeface="Calibri" panose="020F0502020204030204" pitchFamily="34" charset="0"/>
              </a:rPr>
              <a:t>immediate access to a Certified Domestic Violence Counselor.</a:t>
            </a:r>
          </a:p>
          <a:p>
            <a:endParaRPr lang="en-US" sz="2400" b="1" dirty="0">
              <a:latin typeface="Calibri" panose="020F0502020204030204" pitchFamily="34" charset="0"/>
            </a:endParaRPr>
          </a:p>
          <a:p>
            <a:r>
              <a:rPr lang="en-US" sz="2400" dirty="0">
                <a:latin typeface="Calibri" panose="020F0502020204030204" pitchFamily="34" charset="0"/>
              </a:rPr>
              <a:t>Provides </a:t>
            </a:r>
            <a:r>
              <a:rPr lang="en-US" sz="2400" b="1" dirty="0">
                <a:latin typeface="Calibri" panose="020F0502020204030204" pitchFamily="34" charset="0"/>
              </a:rPr>
              <a:t>Crisis Intervention, Counseling, Shelter Services, Information and Referrals.</a:t>
            </a:r>
          </a:p>
        </p:txBody>
      </p:sp>
      <p:sp>
        <p:nvSpPr>
          <p:cNvPr id="7" name="TextBox 6"/>
          <p:cNvSpPr txBox="1"/>
          <p:nvPr/>
        </p:nvSpPr>
        <p:spPr>
          <a:xfrm>
            <a:off x="838200" y="5628194"/>
            <a:ext cx="7239000"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a:ln w="0"/>
                <a:solidFill>
                  <a:srgbClr val="7030A0"/>
                </a:solidFill>
                <a:effectLst/>
              </a:rPr>
              <a:t>860-225-6357 OR 1-888-774-2900</a:t>
            </a:r>
          </a:p>
        </p:txBody>
      </p:sp>
    </p:spTree>
    <p:extLst>
      <p:ext uri="{BB962C8B-B14F-4D97-AF65-F5344CB8AC3E}">
        <p14:creationId xmlns:p14="http://schemas.microsoft.com/office/powerpoint/2010/main" val="36270631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Custom 4">
      <a:dk1>
        <a:sysClr val="windowText" lastClr="000000"/>
      </a:dk1>
      <a:lt1>
        <a:sysClr val="window" lastClr="FFFFFF"/>
      </a:lt1>
      <a:dk2>
        <a:srgbClr val="666666"/>
      </a:dk2>
      <a:lt2>
        <a:srgbClr val="D2D2D2"/>
      </a:lt2>
      <a:accent1>
        <a:srgbClr val="9C007F"/>
      </a:accent1>
      <a:accent2>
        <a:srgbClr val="68007F"/>
      </a:accent2>
      <a:accent3>
        <a:srgbClr val="9C007F"/>
      </a:accent3>
      <a:accent4>
        <a:srgbClr val="68007F"/>
      </a:accent4>
      <a:accent5>
        <a:srgbClr val="7030A0"/>
      </a:accent5>
      <a:accent6>
        <a:srgbClr val="4E003F"/>
      </a:accent6>
      <a:hlink>
        <a:srgbClr val="75005F"/>
      </a:hlink>
      <a:folHlink>
        <a:srgbClr val="4E005F"/>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5189</TotalTime>
  <Words>2331</Words>
  <Application>Microsoft Office PowerPoint</Application>
  <PresentationFormat>On-screen Show (4:3)</PresentationFormat>
  <Paragraphs>439</Paragraphs>
  <Slides>44</Slides>
  <Notes>28</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44</vt:i4>
      </vt:variant>
    </vt:vector>
  </HeadingPairs>
  <TitlesOfParts>
    <vt:vector size="63" baseType="lpstr">
      <vt:lpstr>ＭＳ Ｐゴシック</vt:lpstr>
      <vt:lpstr>Arial</vt:lpstr>
      <vt:lpstr>Avenir LT Std 35 Light</vt:lpstr>
      <vt:lpstr>Bookman Old Style</vt:lpstr>
      <vt:lpstr>Calibri</vt:lpstr>
      <vt:lpstr>Calibri Light</vt:lpstr>
      <vt:lpstr>Courier New</vt:lpstr>
      <vt:lpstr>Gill Sans MT</vt:lpstr>
      <vt:lpstr>Times New Roman</vt:lpstr>
      <vt:lpstr>Verdana</vt:lpstr>
      <vt:lpstr>Wingdings</vt:lpstr>
      <vt:lpstr>Wingdings 3</vt:lpstr>
      <vt:lpstr>Origin</vt:lpstr>
      <vt:lpstr>Office Theme</vt:lpstr>
      <vt:lpstr>1_Office Theme</vt:lpstr>
      <vt:lpstr>2_Office Theme</vt:lpstr>
      <vt:lpstr>3_Office Theme</vt:lpstr>
      <vt:lpstr>4_Office Theme</vt:lpstr>
      <vt:lpstr>5_Office Theme</vt:lpstr>
      <vt:lpstr> Domestic Violence 101  and it’s Impact on Young Children</vt:lpstr>
      <vt:lpstr>PowerPoint Presentation</vt:lpstr>
      <vt:lpstr>PowerPoint Presentation</vt:lpstr>
      <vt:lpstr>PowerPoint Presentation</vt:lpstr>
      <vt:lpstr>PowerPoint Presentation</vt:lpstr>
      <vt:lpstr>PowerPoint Presentation</vt:lpstr>
      <vt:lpstr>Prudence Crandall Center</vt:lpstr>
      <vt:lpstr>Services</vt:lpstr>
      <vt:lpstr>Crisis intervention</vt:lpstr>
      <vt:lpstr>Counseling Services</vt:lpstr>
      <vt:lpstr>Rose Hill Campus</vt:lpstr>
      <vt:lpstr>Prevention Education and Outreach</vt:lpstr>
      <vt:lpstr>Child Advocacy Program</vt:lpstr>
      <vt:lpstr>Shelter Services </vt:lpstr>
      <vt:lpstr>Family Violence Victim Advocate  (FVVA) Program</vt:lpstr>
      <vt:lpstr>What is Domestic Violence?</vt:lpstr>
      <vt:lpstr>What is Domestic Violence?</vt:lpstr>
      <vt:lpstr>What is Domestic Violence?</vt:lpstr>
      <vt:lpstr>Abusive Tactics</vt:lpstr>
      <vt:lpstr>PowerPoint Presentation</vt:lpstr>
      <vt:lpstr>PowerPoint Presentation</vt:lpstr>
      <vt:lpstr>PowerPoint Presentation</vt:lpstr>
      <vt:lpstr>PowerPoint Presentation</vt:lpstr>
      <vt:lpstr>PowerPoint Presentation</vt:lpstr>
      <vt:lpstr>Stalking/Harassment</vt:lpstr>
      <vt:lpstr>    Connecticut Member Organization  Service Statistics</vt:lpstr>
      <vt:lpstr>Warning Signs of an Abusive Relationship</vt:lpstr>
      <vt:lpstr>How to Respond to Domestic Violence?</vt:lpstr>
      <vt:lpstr>PowerPoint Presentation</vt:lpstr>
      <vt:lpstr>Statistics</vt:lpstr>
      <vt:lpstr>Definition of Children and Domestic Violence</vt:lpstr>
      <vt:lpstr>DV Impact on Children</vt:lpstr>
      <vt:lpstr>PowerPoint Presentation</vt:lpstr>
      <vt:lpstr>How Children are Exposed to DV</vt:lpstr>
      <vt:lpstr>How Children are Exposed to DV</vt:lpstr>
      <vt:lpstr>DV Impact on Children</vt:lpstr>
      <vt:lpstr>PowerPoint Presentation</vt:lpstr>
      <vt:lpstr>PowerPoint Presentation</vt:lpstr>
      <vt:lpstr>Teenagers</vt:lpstr>
      <vt:lpstr>What Children Learn</vt:lpstr>
      <vt:lpstr>Monsters in the Closet-  Domestic Violence From a Child’s View</vt:lpstr>
      <vt:lpstr>How to Help Children</vt:lpstr>
      <vt:lpstr>Making Childhood Trauma Personal</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Violence</dc:title>
  <dc:creator>Nikita</dc:creator>
  <cp:lastModifiedBy>Joanne Kelleher</cp:lastModifiedBy>
  <cp:revision>183</cp:revision>
  <cp:lastPrinted>2016-06-17T20:35:12Z</cp:lastPrinted>
  <dcterms:created xsi:type="dcterms:W3CDTF">2010-12-01T19:40:17Z</dcterms:created>
  <dcterms:modified xsi:type="dcterms:W3CDTF">2016-12-19T22:37:50Z</dcterms:modified>
</cp:coreProperties>
</file>