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9" r:id="rId6"/>
    <p:sldId id="272" r:id="rId7"/>
    <p:sldId id="273" r:id="rId8"/>
    <p:sldId id="274" r:id="rId9"/>
    <p:sldId id="275" r:id="rId10"/>
    <p:sldId id="276" r:id="rId11"/>
    <p:sldId id="260" r:id="rId12"/>
    <p:sldId id="261" r:id="rId13"/>
    <p:sldId id="262" r:id="rId14"/>
    <p:sldId id="279" r:id="rId15"/>
    <p:sldId id="263" r:id="rId16"/>
    <p:sldId id="264" r:id="rId17"/>
    <p:sldId id="277" r:id="rId18"/>
    <p:sldId id="280" r:id="rId19"/>
    <p:sldId id="265" r:id="rId20"/>
    <p:sldId id="266" r:id="rId21"/>
    <p:sldId id="267" r:id="rId22"/>
  </p:sldIdLst>
  <p:sldSz cx="9144000" cy="6858000" type="screen4x3"/>
  <p:notesSz cx="6858000" cy="9144000"/>
  <p:embeddedFontLst>
    <p:embeddedFont>
      <p:font typeface="Bookman Old Style" panose="02050604050505020204" pitchFamily="18"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FF00FF"/>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2600" y="76200"/>
            <a:ext cx="7010400" cy="917575"/>
          </a:xfrm>
        </p:spPr>
        <p:txBody>
          <a:bodyPr/>
          <a:lstStyle>
            <a:lvl1pPr>
              <a:defRPr>
                <a:solidFill>
                  <a:schemeClr val="tx2"/>
                </a:solidFill>
                <a:effectLst>
                  <a:outerShdw blurRad="38100" dist="38100" dir="2700000" algn="tl">
                    <a:srgbClr val="000000"/>
                  </a:outerShdw>
                </a:effectLst>
              </a:defRPr>
            </a:lvl1pPr>
          </a:lstStyle>
          <a:p>
            <a:r>
              <a:rPr lang="en-US"/>
              <a:t>Click to edit Master title style</a:t>
            </a:r>
          </a:p>
        </p:txBody>
      </p:sp>
      <p:sp>
        <p:nvSpPr>
          <p:cNvPr id="3075" name="Rectangle 3"/>
          <p:cNvSpPr>
            <a:spLocks noGrp="1" noChangeArrowheads="1"/>
          </p:cNvSpPr>
          <p:nvPr>
            <p:ph type="subTitle" idx="1"/>
          </p:nvPr>
        </p:nvSpPr>
        <p:spPr>
          <a:xfrm>
            <a:off x="2362200" y="914400"/>
            <a:ext cx="6400800" cy="533400"/>
          </a:xfrm>
        </p:spPr>
        <p:txBody>
          <a:bodyPr/>
          <a:lstStyle>
            <a:lvl1pPr marL="0" indent="0" algn="r">
              <a:buFontTx/>
              <a:buNone/>
              <a:defRPr sz="2800">
                <a:solidFill>
                  <a:schemeClr val="tx1"/>
                </a:solidFill>
                <a:effectLst>
                  <a:outerShdw blurRad="38100" dist="38100" dir="2700000" algn="tl">
                    <a:srgbClr val="000000"/>
                  </a:outerShdw>
                </a:effectLst>
              </a:defRPr>
            </a:lvl1pPr>
          </a:lstStyle>
          <a:p>
            <a:r>
              <a:rPr lang="en-US"/>
              <a:t>Click to edit Master subtitle style</a:t>
            </a:r>
          </a:p>
        </p:txBody>
      </p:sp>
      <p:sp>
        <p:nvSpPr>
          <p:cNvPr id="3076" name="Rectangle 4"/>
          <p:cNvSpPr>
            <a:spLocks noGrp="1" noChangeArrowheads="1"/>
          </p:cNvSpPr>
          <p:nvPr>
            <p:ph type="dt" sz="half" idx="2"/>
          </p:nvPr>
        </p:nvSpPr>
        <p:spPr>
          <a:xfrm>
            <a:off x="457200" y="6324600"/>
            <a:ext cx="21336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324600"/>
            <a:ext cx="2133600" cy="457200"/>
          </a:xfrm>
        </p:spPr>
        <p:txBody>
          <a:bodyPr/>
          <a:lstStyle>
            <a:lvl1pPr>
              <a:defRPr/>
            </a:lvl1pPr>
          </a:lstStyle>
          <a:p>
            <a:fld id="{AD805B6C-0642-4B38-92ED-C42F34445C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48DE19-3A55-4CA7-9505-4A18387630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572000"/>
          </a:xfrm>
        </p:spPr>
        <p:txBody>
          <a:bodyPr vert="eaVert"/>
          <a:lstStyle>
            <a:lvl1pPr>
              <a:defRPr>
                <a:solidFill>
                  <a:srgbClr val="000000"/>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24000"/>
            <a:ext cx="6019800"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59D4F0-1319-4B92-B77C-DC29F4719D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6363D8-928D-4B09-B15C-0244ABF243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1" cap="all">
                <a:solidFill>
                  <a:srgbClr val="000000"/>
                </a:solidFill>
              </a:defRPr>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181EBD-FB6B-43F3-98F0-AF72CB7EB0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98EC8A-D066-4CFF-AF6B-B3E5CAE019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1520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F43087-C60F-4D9F-B041-F72420534E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7ED36C-09C3-4E4A-B832-B57F4E4ECAE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F37BBA-7E9F-41C6-B84C-B2831A664F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3575050" y="1524001"/>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86050"/>
            <a:ext cx="3008313" cy="3486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DDC45F-10AC-440A-8C4F-8CCF25293E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a:t>Click to edit Master title style</a:t>
            </a:r>
          </a:p>
        </p:txBody>
      </p:sp>
      <p:sp>
        <p:nvSpPr>
          <p:cNvPr id="3" name="Picture Placeholder 2"/>
          <p:cNvSpPr>
            <a:spLocks noGrp="1"/>
          </p:cNvSpPr>
          <p:nvPr>
            <p:ph type="pic" idx="1"/>
          </p:nvPr>
        </p:nvSpPr>
        <p:spPr>
          <a:xfrm>
            <a:off x="1792288" y="1600199"/>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FED198-D592-4512-8B1E-A555E5504D5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76200"/>
            <a:ext cx="73152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C4E7856-3D79-4910-8621-979E278D135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b="1">
          <a:solidFill>
            <a:srgbClr val="FFFFFF"/>
          </a:solidFill>
          <a:latin typeface="+mj-lt"/>
          <a:ea typeface="+mj-ea"/>
          <a:cs typeface="+mj-cs"/>
        </a:defRPr>
      </a:lvl1pPr>
      <a:lvl2pPr algn="r" rtl="0" eaLnBrk="1" fontAlgn="base" hangingPunct="1">
        <a:spcBef>
          <a:spcPct val="0"/>
        </a:spcBef>
        <a:spcAft>
          <a:spcPct val="0"/>
        </a:spcAft>
        <a:defRPr sz="4400" b="1">
          <a:solidFill>
            <a:srgbClr val="FFFFFF"/>
          </a:solidFill>
          <a:latin typeface="Arial" charset="0"/>
        </a:defRPr>
      </a:lvl2pPr>
      <a:lvl3pPr algn="r" rtl="0" eaLnBrk="1" fontAlgn="base" hangingPunct="1">
        <a:spcBef>
          <a:spcPct val="0"/>
        </a:spcBef>
        <a:spcAft>
          <a:spcPct val="0"/>
        </a:spcAft>
        <a:defRPr sz="4400" b="1">
          <a:solidFill>
            <a:srgbClr val="FFFFFF"/>
          </a:solidFill>
          <a:latin typeface="Arial" charset="0"/>
        </a:defRPr>
      </a:lvl3pPr>
      <a:lvl4pPr algn="r" rtl="0" eaLnBrk="1" fontAlgn="base" hangingPunct="1">
        <a:spcBef>
          <a:spcPct val="0"/>
        </a:spcBef>
        <a:spcAft>
          <a:spcPct val="0"/>
        </a:spcAft>
        <a:defRPr sz="4400" b="1">
          <a:solidFill>
            <a:srgbClr val="FFFFFF"/>
          </a:solidFill>
          <a:latin typeface="Arial" charset="0"/>
        </a:defRPr>
      </a:lvl4pPr>
      <a:lvl5pPr algn="r" rtl="0" eaLnBrk="1" fontAlgn="base" hangingPunct="1">
        <a:spcBef>
          <a:spcPct val="0"/>
        </a:spcBef>
        <a:spcAft>
          <a:spcPct val="0"/>
        </a:spcAft>
        <a:defRPr sz="4400" b="1">
          <a:solidFill>
            <a:srgbClr val="FFFFFF"/>
          </a:solidFill>
          <a:latin typeface="Arial" charset="0"/>
        </a:defRPr>
      </a:lvl5pPr>
      <a:lvl6pPr marL="457200" algn="r" rtl="0" eaLnBrk="1" fontAlgn="base" hangingPunct="1">
        <a:spcBef>
          <a:spcPct val="0"/>
        </a:spcBef>
        <a:spcAft>
          <a:spcPct val="0"/>
        </a:spcAft>
        <a:defRPr sz="4400" b="1">
          <a:solidFill>
            <a:srgbClr val="FFFFFF"/>
          </a:solidFill>
          <a:latin typeface="Arial" charset="0"/>
        </a:defRPr>
      </a:lvl6pPr>
      <a:lvl7pPr marL="914400" algn="r" rtl="0" eaLnBrk="1" fontAlgn="base" hangingPunct="1">
        <a:spcBef>
          <a:spcPct val="0"/>
        </a:spcBef>
        <a:spcAft>
          <a:spcPct val="0"/>
        </a:spcAft>
        <a:defRPr sz="4400" b="1">
          <a:solidFill>
            <a:srgbClr val="FFFFFF"/>
          </a:solidFill>
          <a:latin typeface="Arial" charset="0"/>
        </a:defRPr>
      </a:lvl7pPr>
      <a:lvl8pPr marL="1371600" algn="r" rtl="0" eaLnBrk="1" fontAlgn="base" hangingPunct="1">
        <a:spcBef>
          <a:spcPct val="0"/>
        </a:spcBef>
        <a:spcAft>
          <a:spcPct val="0"/>
        </a:spcAft>
        <a:defRPr sz="4400" b="1">
          <a:solidFill>
            <a:srgbClr val="FFFFFF"/>
          </a:solidFill>
          <a:latin typeface="Arial" charset="0"/>
        </a:defRPr>
      </a:lvl8pPr>
      <a:lvl9pPr marL="1828800" algn="r"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aMx4Ui-F-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86200" y="76200"/>
            <a:ext cx="5105400" cy="1905000"/>
          </a:xfrm>
        </p:spPr>
        <p:txBody>
          <a:bodyPr/>
          <a:lstStyle/>
          <a:p>
            <a:pPr>
              <a:lnSpc>
                <a:spcPts val="4600"/>
              </a:lnSpc>
            </a:pPr>
            <a:r>
              <a:rPr lang="en-US" dirty="0">
                <a:latin typeface="Bookman Old Style" panose="02050604050505020204" pitchFamily="18" charset="0"/>
              </a:rPr>
              <a:t>Early Childhood Collaborative Series</a:t>
            </a:r>
            <a:endParaRPr lang="en-US" dirty="0"/>
          </a:p>
        </p:txBody>
      </p:sp>
      <p:sp>
        <p:nvSpPr>
          <p:cNvPr id="21507" name="Rectangle 3"/>
          <p:cNvSpPr>
            <a:spLocks noGrp="1" noChangeArrowheads="1"/>
          </p:cNvSpPr>
          <p:nvPr>
            <p:ph type="subTitle" idx="1"/>
          </p:nvPr>
        </p:nvSpPr>
        <p:spPr>
          <a:xfrm>
            <a:off x="4953000" y="2133600"/>
            <a:ext cx="4038600" cy="533400"/>
          </a:xfrm>
        </p:spPr>
        <p:txBody>
          <a:bodyPr/>
          <a:lstStyle/>
          <a:p>
            <a:r>
              <a:rPr lang="en-US" b="1" dirty="0">
                <a:latin typeface="Bookman Old Style" panose="02050604050505020204" pitchFamily="18" charset="0"/>
              </a:rPr>
              <a:t>Child Development</a:t>
            </a:r>
          </a:p>
        </p:txBody>
      </p:sp>
      <p:sp>
        <p:nvSpPr>
          <p:cNvPr id="2" name="TextBox 1">
            <a:extLst>
              <a:ext uri="{FF2B5EF4-FFF2-40B4-BE49-F238E27FC236}">
                <a16:creationId xmlns:a16="http://schemas.microsoft.com/office/drawing/2014/main" id="{3DE4E7C5-2DEF-4D80-A194-09043D33ED28}"/>
              </a:ext>
            </a:extLst>
          </p:cNvPr>
          <p:cNvSpPr txBox="1"/>
          <p:nvPr/>
        </p:nvSpPr>
        <p:spPr>
          <a:xfrm>
            <a:off x="129822" y="5638800"/>
            <a:ext cx="3733800" cy="1077218"/>
          </a:xfrm>
          <a:prstGeom prst="rect">
            <a:avLst/>
          </a:prstGeom>
          <a:noFill/>
        </p:spPr>
        <p:txBody>
          <a:bodyPr wrap="square" rtlCol="0">
            <a:spAutoFit/>
          </a:bodyPr>
          <a:lstStyle/>
          <a:p>
            <a:r>
              <a:rPr lang="en-US" sz="1600" dirty="0">
                <a:solidFill>
                  <a:schemeClr val="bg2"/>
                </a:solidFill>
              </a:rPr>
              <a:t>Presented by Steve </a:t>
            </a:r>
            <a:r>
              <a:rPr lang="en-US" sz="1600" dirty="0" err="1">
                <a:solidFill>
                  <a:schemeClr val="bg2"/>
                </a:solidFill>
              </a:rPr>
              <a:t>Madancy</a:t>
            </a:r>
            <a:endParaRPr lang="en-US" sz="1600" dirty="0">
              <a:solidFill>
                <a:schemeClr val="bg2"/>
              </a:solidFill>
            </a:endParaRPr>
          </a:p>
          <a:p>
            <a:r>
              <a:rPr lang="en-US" sz="1600" dirty="0">
                <a:solidFill>
                  <a:schemeClr val="bg2"/>
                </a:solidFill>
              </a:rPr>
              <a:t>Assistant Superintendent</a:t>
            </a:r>
          </a:p>
          <a:p>
            <a:r>
              <a:rPr lang="en-US" sz="1600" dirty="0">
                <a:solidFill>
                  <a:schemeClr val="bg2"/>
                </a:solidFill>
              </a:rPr>
              <a:t>Southington Public Schools</a:t>
            </a:r>
          </a:p>
          <a:p>
            <a:r>
              <a:rPr lang="en-US" sz="1600" dirty="0">
                <a:solidFill>
                  <a:schemeClr val="bg2"/>
                </a:solidFill>
              </a:rPr>
              <a:t>October 25,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HUMAN DEVELOPMENT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Personal/Social Skills</a:t>
            </a:r>
            <a:endParaRPr lang="en-US" dirty="0"/>
          </a:p>
        </p:txBody>
      </p:sp>
      <p:sp>
        <p:nvSpPr>
          <p:cNvPr id="4" name="Content Placeholder 2"/>
          <p:cNvSpPr txBox="1">
            <a:spLocks/>
          </p:cNvSpPr>
          <p:nvPr/>
        </p:nvSpPr>
        <p:spPr bwMode="auto">
          <a:xfrm>
            <a:off x="233149" y="2286000"/>
            <a:ext cx="7993039"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lvl="0"/>
            <a:r>
              <a:rPr lang="en-US" dirty="0"/>
              <a:t>Engage in self-selected activities</a:t>
            </a:r>
          </a:p>
          <a:p>
            <a:pPr lvl="0"/>
            <a:r>
              <a:rPr lang="en-US" dirty="0"/>
              <a:t>Interact with peers to play or work cooperatively</a:t>
            </a:r>
          </a:p>
          <a:p>
            <a:pPr lvl="0"/>
            <a:r>
              <a:rPr lang="en-US" dirty="0"/>
              <a:t>Use words to express own feelings or to identify conflicts</a:t>
            </a:r>
          </a:p>
          <a:p>
            <a:pPr lvl="0"/>
            <a:r>
              <a:rPr lang="en-US" dirty="0"/>
              <a:t>Seek peer or adult help to resolve a conflict</a:t>
            </a:r>
          </a:p>
          <a:p>
            <a:pPr lvl="0"/>
            <a:r>
              <a:rPr lang="en-US" dirty="0"/>
              <a:t>Follow classroom routines </a:t>
            </a:r>
          </a:p>
        </p:txBody>
      </p:sp>
    </p:spTree>
    <p:extLst>
      <p:ext uri="{BB962C8B-B14F-4D97-AF65-F5344CB8AC3E}">
        <p14:creationId xmlns:p14="http://schemas.microsoft.com/office/powerpoint/2010/main" val="245696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BEWARE</a:t>
            </a:r>
          </a:p>
        </p:txBody>
      </p:sp>
      <p:sp>
        <p:nvSpPr>
          <p:cNvPr id="3" name="Content Placeholder 2"/>
          <p:cNvSpPr>
            <a:spLocks noGrp="1"/>
          </p:cNvSpPr>
          <p:nvPr>
            <p:ph idx="1"/>
          </p:nvPr>
        </p:nvSpPr>
        <p:spPr>
          <a:xfrm>
            <a:off x="457200" y="2133600"/>
            <a:ext cx="8229600" cy="1143000"/>
          </a:xfrm>
        </p:spPr>
        <p:txBody>
          <a:bodyPr/>
          <a:lstStyle/>
          <a:p>
            <a:pPr marL="0" indent="0" algn="ctr">
              <a:buNone/>
            </a:pPr>
            <a:r>
              <a:rPr lang="en-US" sz="7200" b="1" dirty="0"/>
              <a:t>Standards</a:t>
            </a:r>
          </a:p>
        </p:txBody>
      </p:sp>
      <p:pic>
        <p:nvPicPr>
          <p:cNvPr id="4100" name="Picture 4" descr="Image result for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38500"/>
            <a:ext cx="61912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5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WHAT TO FOCUS ON?</a:t>
            </a:r>
          </a:p>
        </p:txBody>
      </p:sp>
      <p:grpSp>
        <p:nvGrpSpPr>
          <p:cNvPr id="4" name="Group 3"/>
          <p:cNvGrpSpPr/>
          <p:nvPr/>
        </p:nvGrpSpPr>
        <p:grpSpPr>
          <a:xfrm>
            <a:off x="0" y="1600200"/>
            <a:ext cx="9144000" cy="5429820"/>
            <a:chOff x="0" y="1600200"/>
            <a:chExt cx="9144000" cy="5429820"/>
          </a:xfrm>
        </p:grpSpPr>
        <p:pic>
          <p:nvPicPr>
            <p:cNvPr id="2056" name="Picture 8" descr="Image result for hand holding magnify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429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43200"/>
              <a:ext cx="3959225" cy="26378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092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FINE MOTOR SKILLS</a:t>
            </a:r>
          </a:p>
        </p:txBody>
      </p:sp>
      <p:sp>
        <p:nvSpPr>
          <p:cNvPr id="4" name="Content Placeholder 2"/>
          <p:cNvSpPr txBox="1">
            <a:spLocks/>
          </p:cNvSpPr>
          <p:nvPr/>
        </p:nvSpPr>
        <p:spPr bwMode="auto">
          <a:xfrm>
            <a:off x="309348" y="1524000"/>
            <a:ext cx="8453651" cy="577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buFontTx/>
              <a:buNone/>
            </a:pPr>
            <a:r>
              <a:rPr lang="en-US" sz="4000" b="1" kern="0" dirty="0"/>
              <a:t>Introduction</a:t>
            </a:r>
          </a:p>
        </p:txBody>
      </p:sp>
      <p:sp>
        <p:nvSpPr>
          <p:cNvPr id="6" name="Content Placeholder 2"/>
          <p:cNvSpPr txBox="1">
            <a:spLocks/>
          </p:cNvSpPr>
          <p:nvPr/>
        </p:nvSpPr>
        <p:spPr bwMode="auto">
          <a:xfrm>
            <a:off x="309349" y="2209800"/>
            <a:ext cx="8534400" cy="24474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lnSpc>
                <a:spcPts val="3600"/>
              </a:lnSpc>
              <a:spcBef>
                <a:spcPts val="0"/>
              </a:spcBef>
              <a:buNone/>
            </a:pPr>
            <a:r>
              <a:rPr lang="en-US" b="1" i="1" kern="0" dirty="0"/>
              <a:t>Fine motor coordination skills are especially important for school aged children, since they spend much of their day manipulating small objects, and participating in handwriting, coloring, cutting, and gluing activities. </a:t>
            </a:r>
          </a:p>
          <a:p>
            <a:pPr marL="0" indent="0" algn="ctr">
              <a:lnSpc>
                <a:spcPts val="3600"/>
              </a:lnSpc>
              <a:spcBef>
                <a:spcPts val="0"/>
              </a:spcBef>
              <a:buNone/>
            </a:pPr>
            <a:endParaRPr lang="en-US" b="1" i="1" kern="0" dirty="0"/>
          </a:p>
        </p:txBody>
      </p:sp>
      <p:pic>
        <p:nvPicPr>
          <p:cNvPr id="3076" name="Picture 4" descr="Image result for color penc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 y="4724400"/>
            <a:ext cx="9134901" cy="22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44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MOTOR SKILLS</a:t>
            </a:r>
          </a:p>
        </p:txBody>
      </p:sp>
      <p:sp>
        <p:nvSpPr>
          <p:cNvPr id="3" name="Content Placeholder 2"/>
          <p:cNvSpPr>
            <a:spLocks noGrp="1"/>
          </p:cNvSpPr>
          <p:nvPr>
            <p:ph idx="1"/>
          </p:nvPr>
        </p:nvSpPr>
        <p:spPr>
          <a:xfrm>
            <a:off x="342900" y="1598700"/>
            <a:ext cx="8229600" cy="609600"/>
          </a:xfrm>
        </p:spPr>
        <p:txBody>
          <a:bodyPr/>
          <a:lstStyle/>
          <a:p>
            <a:pPr marL="0" indent="0">
              <a:buNone/>
            </a:pPr>
            <a:r>
              <a:rPr lang="en-US" b="1" dirty="0"/>
              <a:t>Examples of Activities</a:t>
            </a:r>
          </a:p>
        </p:txBody>
      </p:sp>
      <p:sp>
        <p:nvSpPr>
          <p:cNvPr id="4" name="Rectangle 3"/>
          <p:cNvSpPr/>
          <p:nvPr/>
        </p:nvSpPr>
        <p:spPr>
          <a:xfrm>
            <a:off x="3086100" y="2217825"/>
            <a:ext cx="5929084" cy="1754326"/>
          </a:xfrm>
          <a:prstGeom prst="rect">
            <a:avLst/>
          </a:prstGeom>
        </p:spPr>
        <p:txBody>
          <a:bodyPr wrap="square">
            <a:spAutoFit/>
          </a:bodyPr>
          <a:lstStyle/>
          <a:p>
            <a:pPr lvl="0" fontAlgn="auto">
              <a:lnSpc>
                <a:spcPct val="90000"/>
              </a:lnSpc>
              <a:spcBef>
                <a:spcPts val="1000"/>
              </a:spcBef>
              <a:spcAft>
                <a:spcPts val="0"/>
              </a:spcAft>
            </a:pPr>
            <a:r>
              <a:rPr lang="en-US" sz="2400" dirty="0">
                <a:solidFill>
                  <a:prstClr val="black"/>
                </a:solidFill>
                <a:latin typeface="Cambria" panose="02040503050406030204" pitchFamily="18" charset="0"/>
              </a:rPr>
              <a:t>Collect a box of objects.  With eyes closed, have the child pick up an object and see if s/he can guess what it is.  Collect objects that feel different to each other (i.e. hard, soft, bumpy, prickly, rough, smooth). </a:t>
            </a:r>
          </a:p>
        </p:txBody>
      </p:sp>
      <p:sp>
        <p:nvSpPr>
          <p:cNvPr id="5" name="Rectangle 4"/>
          <p:cNvSpPr/>
          <p:nvPr/>
        </p:nvSpPr>
        <p:spPr>
          <a:xfrm>
            <a:off x="152400" y="4667224"/>
            <a:ext cx="4953000" cy="1754326"/>
          </a:xfrm>
          <a:prstGeom prst="rect">
            <a:avLst/>
          </a:prstGeom>
        </p:spPr>
        <p:txBody>
          <a:bodyPr wrap="square">
            <a:spAutoFit/>
          </a:bodyPr>
          <a:lstStyle/>
          <a:p>
            <a:pPr lvl="0" fontAlgn="auto">
              <a:lnSpc>
                <a:spcPct val="90000"/>
              </a:lnSpc>
              <a:spcBef>
                <a:spcPts val="1000"/>
              </a:spcBef>
              <a:spcAft>
                <a:spcPts val="0"/>
              </a:spcAft>
            </a:pPr>
            <a:r>
              <a:rPr lang="en-US" sz="2400" dirty="0">
                <a:solidFill>
                  <a:prstClr val="black"/>
                </a:solidFill>
                <a:latin typeface="Cambria" panose="02040503050406030204" pitchFamily="18" charset="0"/>
              </a:rPr>
              <a:t>Have the children “bury” their hands in a bucket filled with sand, rice, or very small beads for sensory input.  *</a:t>
            </a:r>
            <a:r>
              <a:rPr lang="en-US" sz="2400" i="1" dirty="0">
                <a:solidFill>
                  <a:prstClr val="black"/>
                </a:solidFill>
                <a:latin typeface="Cambria" panose="02040503050406030204" pitchFamily="18" charset="0"/>
              </a:rPr>
              <a:t>Practice writing letters, numerals, and words in the sand!  </a:t>
            </a:r>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380226"/>
            <a:ext cx="3909784" cy="22481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ouch sensory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89250"/>
            <a:ext cx="2828925" cy="188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4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534" y="3508567"/>
            <a:ext cx="2139873" cy="1426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Image result for clothesline for classroom ar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187" y="3563171"/>
            <a:ext cx="1756497" cy="13173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6" name="Picture 2" descr="Image result for stress balls for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443847"/>
            <a:ext cx="1620388" cy="1328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FINE MOTOR SKILLS</a:t>
            </a:r>
          </a:p>
        </p:txBody>
      </p:sp>
      <p:sp>
        <p:nvSpPr>
          <p:cNvPr id="3" name="Content Placeholder 2"/>
          <p:cNvSpPr>
            <a:spLocks noGrp="1"/>
          </p:cNvSpPr>
          <p:nvPr>
            <p:ph idx="1"/>
          </p:nvPr>
        </p:nvSpPr>
        <p:spPr>
          <a:xfrm>
            <a:off x="152399" y="1600200"/>
            <a:ext cx="8869285" cy="609600"/>
          </a:xfrm>
        </p:spPr>
        <p:txBody>
          <a:bodyPr/>
          <a:lstStyle/>
          <a:p>
            <a:pPr marL="0" indent="0" algn="ctr">
              <a:buNone/>
            </a:pPr>
            <a:r>
              <a:rPr lang="en-US" b="1" dirty="0"/>
              <a:t>Examples of Activities</a:t>
            </a:r>
          </a:p>
        </p:txBody>
      </p:sp>
      <p:sp>
        <p:nvSpPr>
          <p:cNvPr id="4" name="Rectangle 3"/>
          <p:cNvSpPr/>
          <p:nvPr/>
        </p:nvSpPr>
        <p:spPr>
          <a:xfrm>
            <a:off x="2796341" y="5019115"/>
            <a:ext cx="3581400" cy="424732"/>
          </a:xfrm>
          <a:prstGeom prst="rect">
            <a:avLst/>
          </a:prstGeom>
        </p:spPr>
        <p:txBody>
          <a:bodyPr wrap="square">
            <a:spAutoFit/>
          </a:bodyPr>
          <a:lstStyle/>
          <a:p>
            <a:pPr fontAlgn="auto">
              <a:lnSpc>
                <a:spcPct val="90000"/>
              </a:lnSpc>
              <a:spcBef>
                <a:spcPts val="1000"/>
              </a:spcBef>
              <a:spcAft>
                <a:spcPts val="0"/>
              </a:spcAft>
            </a:pPr>
            <a:r>
              <a:rPr lang="en-US" sz="2400" dirty="0">
                <a:solidFill>
                  <a:srgbClr val="000000"/>
                </a:solidFill>
                <a:latin typeface="+mj-lt"/>
              </a:rPr>
              <a:t>Squeeze Ball/Stress Balls!</a:t>
            </a:r>
          </a:p>
        </p:txBody>
      </p:sp>
      <p:sp>
        <p:nvSpPr>
          <p:cNvPr id="5" name="Rectangle 4"/>
          <p:cNvSpPr/>
          <p:nvPr/>
        </p:nvSpPr>
        <p:spPr>
          <a:xfrm>
            <a:off x="5075315" y="2378227"/>
            <a:ext cx="4068685" cy="1220847"/>
          </a:xfrm>
          <a:prstGeom prst="rect">
            <a:avLst/>
          </a:prstGeom>
        </p:spPr>
        <p:txBody>
          <a:bodyPr wrap="square">
            <a:spAutoFit/>
          </a:bodyPr>
          <a:lstStyle/>
          <a:p>
            <a:pPr algn="ctr">
              <a:lnSpc>
                <a:spcPts val="2200"/>
              </a:lnSpc>
            </a:pPr>
            <a:r>
              <a:rPr lang="en-US" sz="2400" dirty="0">
                <a:solidFill>
                  <a:srgbClr val="000000"/>
                </a:solidFill>
                <a:latin typeface="+mj-lt"/>
              </a:rPr>
              <a:t>Clothespins!  Students can use clothespins to hang their artwork on the clotheslines in the classroom.</a:t>
            </a:r>
          </a:p>
        </p:txBody>
      </p:sp>
      <p:sp>
        <p:nvSpPr>
          <p:cNvPr id="6" name="Rectangle 5"/>
          <p:cNvSpPr/>
          <p:nvPr/>
        </p:nvSpPr>
        <p:spPr>
          <a:xfrm>
            <a:off x="-1" y="2283962"/>
            <a:ext cx="3816517" cy="1089529"/>
          </a:xfrm>
          <a:prstGeom prst="rect">
            <a:avLst/>
          </a:prstGeom>
        </p:spPr>
        <p:txBody>
          <a:bodyPr wrap="square">
            <a:spAutoFit/>
          </a:bodyPr>
          <a:lstStyle/>
          <a:p>
            <a:pPr algn="ctr" fontAlgn="auto">
              <a:lnSpc>
                <a:spcPct val="90000"/>
              </a:lnSpc>
              <a:spcBef>
                <a:spcPts val="1000"/>
              </a:spcBef>
              <a:spcAft>
                <a:spcPts val="0"/>
              </a:spcAft>
            </a:pPr>
            <a:r>
              <a:rPr lang="en-US" sz="2400" dirty="0">
                <a:solidFill>
                  <a:srgbClr val="000000"/>
                </a:solidFill>
                <a:latin typeface="+mj-lt"/>
              </a:rPr>
              <a:t>Playdough! Roll into small balls or use scissors to cut playdough.</a:t>
            </a:r>
          </a:p>
        </p:txBody>
      </p:sp>
      <p:pic>
        <p:nvPicPr>
          <p:cNvPr id="6152" name="Picture 8" descr="Image result for playdough rolling and cut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98" y="3389022"/>
            <a:ext cx="1805102" cy="123006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936" y="3400313"/>
            <a:ext cx="1738581" cy="121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8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SKILLS</a:t>
            </a:r>
          </a:p>
        </p:txBody>
      </p:sp>
      <p:sp>
        <p:nvSpPr>
          <p:cNvPr id="3" name="Content Placeholder 2"/>
          <p:cNvSpPr>
            <a:spLocks noGrp="1"/>
          </p:cNvSpPr>
          <p:nvPr>
            <p:ph idx="1"/>
          </p:nvPr>
        </p:nvSpPr>
        <p:spPr>
          <a:xfrm>
            <a:off x="266700" y="2362200"/>
            <a:ext cx="8610600" cy="2667000"/>
          </a:xfrm>
        </p:spPr>
        <p:txBody>
          <a:bodyPr/>
          <a:lstStyle/>
          <a:p>
            <a:pPr marL="0" indent="0" algn="ctr">
              <a:lnSpc>
                <a:spcPts val="3300"/>
              </a:lnSpc>
              <a:spcBef>
                <a:spcPts val="0"/>
              </a:spcBef>
              <a:buNone/>
            </a:pPr>
            <a:r>
              <a:rPr lang="en-US" b="1" i="1" dirty="0"/>
              <a:t>Gross motor skills are involved in movement and coordination of the arms, legs, and other large body parts and movements. Gross motor skills can be further divided into two subgroups of locomotor skills and non-locomotor skills. </a:t>
            </a:r>
          </a:p>
        </p:txBody>
      </p:sp>
      <p:sp>
        <p:nvSpPr>
          <p:cNvPr id="4" name="Content Placeholder 2"/>
          <p:cNvSpPr txBox="1">
            <a:spLocks/>
          </p:cNvSpPr>
          <p:nvPr/>
        </p:nvSpPr>
        <p:spPr bwMode="auto">
          <a:xfrm>
            <a:off x="457200" y="16002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buFontTx/>
              <a:buNone/>
            </a:pPr>
            <a:r>
              <a:rPr lang="en-US" b="1" kern="0" dirty="0"/>
              <a:t>Introduction</a:t>
            </a:r>
          </a:p>
        </p:txBody>
      </p:sp>
      <p:pic>
        <p:nvPicPr>
          <p:cNvPr id="7170" name="Picture 2" descr="Image result for kids playing leapfrog out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1210"/>
            <a:ext cx="4572000" cy="19467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11211"/>
            <a:ext cx="4572000" cy="194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3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SKILLS</a:t>
            </a:r>
          </a:p>
        </p:txBody>
      </p:sp>
      <p:sp>
        <p:nvSpPr>
          <p:cNvPr id="3" name="Content Placeholder 2"/>
          <p:cNvSpPr>
            <a:spLocks noGrp="1"/>
          </p:cNvSpPr>
          <p:nvPr>
            <p:ph idx="1"/>
          </p:nvPr>
        </p:nvSpPr>
        <p:spPr>
          <a:xfrm>
            <a:off x="457200" y="2476500"/>
            <a:ext cx="8229600" cy="571500"/>
          </a:xfrm>
          <a:solidFill>
            <a:srgbClr val="92D050"/>
          </a:solidFill>
        </p:spPr>
        <p:txBody>
          <a:bodyPr/>
          <a:lstStyle/>
          <a:p>
            <a:pPr marL="0" indent="0" algn="ctr">
              <a:buNone/>
            </a:pPr>
            <a:r>
              <a:rPr lang="en-US" b="1" dirty="0"/>
              <a:t>Locomotor movements</a:t>
            </a:r>
          </a:p>
        </p:txBody>
      </p:sp>
      <p:sp>
        <p:nvSpPr>
          <p:cNvPr id="4" name="Content Placeholder 2"/>
          <p:cNvSpPr txBox="1">
            <a:spLocks/>
          </p:cNvSpPr>
          <p:nvPr/>
        </p:nvSpPr>
        <p:spPr bwMode="auto">
          <a:xfrm>
            <a:off x="457200" y="16002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buFontTx/>
              <a:buNone/>
            </a:pPr>
            <a:r>
              <a:rPr lang="en-US" b="1" kern="0" dirty="0"/>
              <a:t>Examples of Activities</a:t>
            </a:r>
          </a:p>
        </p:txBody>
      </p:sp>
      <p:sp>
        <p:nvSpPr>
          <p:cNvPr id="5" name="Content Placeholder 2"/>
          <p:cNvSpPr txBox="1">
            <a:spLocks/>
          </p:cNvSpPr>
          <p:nvPr/>
        </p:nvSpPr>
        <p:spPr bwMode="auto">
          <a:xfrm>
            <a:off x="457200" y="2971800"/>
            <a:ext cx="8229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buNone/>
            </a:pPr>
            <a:r>
              <a:rPr lang="en-US" kern="0" dirty="0"/>
              <a:t>Walking</a:t>
            </a:r>
          </a:p>
          <a:p>
            <a:pPr marL="0" indent="0" algn="ctr">
              <a:buNone/>
            </a:pPr>
            <a:r>
              <a:rPr lang="en-US" kern="0" dirty="0"/>
              <a:t>Running</a:t>
            </a:r>
          </a:p>
          <a:p>
            <a:pPr marL="0" indent="0" algn="ctr">
              <a:buNone/>
            </a:pPr>
            <a:r>
              <a:rPr lang="en-US" kern="0" dirty="0"/>
              <a:t>Hopping</a:t>
            </a:r>
          </a:p>
          <a:p>
            <a:pPr marL="0" indent="0" algn="ctr">
              <a:buNone/>
            </a:pPr>
            <a:r>
              <a:rPr lang="en-US" kern="0" dirty="0"/>
              <a:t>Jumping</a:t>
            </a:r>
          </a:p>
          <a:p>
            <a:pPr marL="0" indent="0" algn="ctr">
              <a:buNone/>
            </a:pPr>
            <a:r>
              <a:rPr lang="en-US" kern="0" dirty="0"/>
              <a:t>Sliding</a:t>
            </a:r>
          </a:p>
          <a:p>
            <a:pPr marL="0" indent="0" algn="ctr">
              <a:buNone/>
            </a:pPr>
            <a:r>
              <a:rPr lang="en-US" kern="0" dirty="0"/>
              <a:t>Skipping and galloping are tough!</a:t>
            </a:r>
          </a:p>
        </p:txBody>
      </p:sp>
      <p:pic>
        <p:nvPicPr>
          <p:cNvPr id="819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3543300"/>
            <a:ext cx="32766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kids ski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3543300"/>
            <a:ext cx="36099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7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SKILLS</a:t>
            </a:r>
          </a:p>
        </p:txBody>
      </p:sp>
      <p:sp>
        <p:nvSpPr>
          <p:cNvPr id="3" name="Content Placeholder 2"/>
          <p:cNvSpPr>
            <a:spLocks noGrp="1"/>
          </p:cNvSpPr>
          <p:nvPr>
            <p:ph idx="1"/>
          </p:nvPr>
        </p:nvSpPr>
        <p:spPr>
          <a:xfrm>
            <a:off x="457200" y="2476500"/>
            <a:ext cx="8229600" cy="571500"/>
          </a:xfrm>
          <a:solidFill>
            <a:srgbClr val="92D050"/>
          </a:solidFill>
        </p:spPr>
        <p:txBody>
          <a:bodyPr/>
          <a:lstStyle/>
          <a:p>
            <a:pPr marL="0" indent="0" algn="ctr">
              <a:buNone/>
            </a:pPr>
            <a:r>
              <a:rPr lang="en-US" b="1" dirty="0"/>
              <a:t>Non-locomotor movements</a:t>
            </a:r>
          </a:p>
        </p:txBody>
      </p:sp>
      <p:sp>
        <p:nvSpPr>
          <p:cNvPr id="4" name="Content Placeholder 2"/>
          <p:cNvSpPr txBox="1">
            <a:spLocks/>
          </p:cNvSpPr>
          <p:nvPr/>
        </p:nvSpPr>
        <p:spPr bwMode="auto">
          <a:xfrm>
            <a:off x="457200" y="16002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buFontTx/>
              <a:buNone/>
            </a:pPr>
            <a:r>
              <a:rPr lang="en-US" b="1" kern="0" dirty="0"/>
              <a:t>Examples of Activities</a:t>
            </a:r>
          </a:p>
        </p:txBody>
      </p:sp>
      <p:sp>
        <p:nvSpPr>
          <p:cNvPr id="5" name="Content Placeholder 2"/>
          <p:cNvSpPr txBox="1">
            <a:spLocks/>
          </p:cNvSpPr>
          <p:nvPr/>
        </p:nvSpPr>
        <p:spPr bwMode="auto">
          <a:xfrm>
            <a:off x="457200" y="2971800"/>
            <a:ext cx="8229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buNone/>
            </a:pPr>
            <a:r>
              <a:rPr lang="en-US" dirty="0"/>
              <a:t>Bending</a:t>
            </a:r>
          </a:p>
          <a:p>
            <a:pPr marL="0" indent="0" algn="ctr">
              <a:buNone/>
            </a:pPr>
            <a:r>
              <a:rPr lang="en-US" dirty="0"/>
              <a:t>Twisting</a:t>
            </a:r>
          </a:p>
          <a:p>
            <a:pPr marL="0" indent="0" algn="ctr">
              <a:buNone/>
            </a:pPr>
            <a:r>
              <a:rPr lang="en-US" dirty="0"/>
              <a:t>Turning</a:t>
            </a:r>
          </a:p>
          <a:p>
            <a:pPr marL="0" indent="0" algn="ctr">
              <a:buNone/>
            </a:pPr>
            <a:r>
              <a:rPr lang="en-US" dirty="0"/>
              <a:t>Kicking a stationary object</a:t>
            </a:r>
          </a:p>
          <a:p>
            <a:pPr marL="0" indent="0" algn="ctr">
              <a:spcBef>
                <a:spcPts val="0"/>
              </a:spcBef>
              <a:buNone/>
            </a:pPr>
            <a:r>
              <a:rPr lang="en-US" dirty="0"/>
              <a:t>Throwing underhand </a:t>
            </a:r>
          </a:p>
          <a:p>
            <a:pPr marL="0" indent="0" algn="ctr">
              <a:spcBef>
                <a:spcPts val="0"/>
              </a:spcBef>
              <a:buNone/>
            </a:pPr>
            <a:r>
              <a:rPr lang="en-US" i="1" dirty="0"/>
              <a:t>(not yet ready for overhand with proper form)</a:t>
            </a:r>
          </a:p>
        </p:txBody>
      </p:sp>
      <p:pic>
        <p:nvPicPr>
          <p:cNvPr id="9218" name="Picture 2" descr="Image result for kids kicking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200400"/>
            <a:ext cx="3061566" cy="165758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525" y="3200400"/>
            <a:ext cx="3657599" cy="1657587"/>
            <a:chOff x="9525" y="3200400"/>
            <a:chExt cx="3657599" cy="1657587"/>
          </a:xfrm>
        </p:grpSpPr>
        <p:pic>
          <p:nvPicPr>
            <p:cNvPr id="9222" name="Picture 6" descr="Image result for kids ben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3200400"/>
              <a:ext cx="3657599" cy="1657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9400" y="4724400"/>
              <a:ext cx="838200" cy="133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254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SKILLS</a:t>
            </a:r>
          </a:p>
        </p:txBody>
      </p:sp>
      <p:sp>
        <p:nvSpPr>
          <p:cNvPr id="3" name="Content Placeholder 2"/>
          <p:cNvSpPr>
            <a:spLocks noGrp="1"/>
          </p:cNvSpPr>
          <p:nvPr>
            <p:ph idx="1"/>
          </p:nvPr>
        </p:nvSpPr>
        <p:spPr>
          <a:xfrm>
            <a:off x="-28575" y="2209800"/>
            <a:ext cx="9144000" cy="3048000"/>
          </a:xfrm>
        </p:spPr>
        <p:txBody>
          <a:bodyPr/>
          <a:lstStyle/>
          <a:p>
            <a:pPr marL="0" indent="0" algn="ctr">
              <a:buNone/>
            </a:pPr>
            <a:r>
              <a:rPr lang="en-US" sz="4400" b="1" dirty="0"/>
              <a:t>Use music!</a:t>
            </a:r>
          </a:p>
          <a:p>
            <a:pPr marL="0" indent="0" algn="ctr">
              <a:buNone/>
            </a:pPr>
            <a:r>
              <a:rPr lang="en-US" i="1" dirty="0"/>
              <a:t>Music on…music off.</a:t>
            </a:r>
          </a:p>
          <a:p>
            <a:pPr marL="0" indent="0" algn="ctr">
              <a:lnSpc>
                <a:spcPts val="3500"/>
              </a:lnSpc>
              <a:buNone/>
            </a:pPr>
            <a:r>
              <a:rPr lang="en-US" dirty="0"/>
              <a:t>Move a certain way while music plays demonstrating body control and when music stops touch a body part to a paper plate or beanbag</a:t>
            </a:r>
          </a:p>
        </p:txBody>
      </p:sp>
      <p:sp>
        <p:nvSpPr>
          <p:cNvPr id="4" name="Content Placeholder 2"/>
          <p:cNvSpPr txBox="1">
            <a:spLocks/>
          </p:cNvSpPr>
          <p:nvPr/>
        </p:nvSpPr>
        <p:spPr bwMode="auto">
          <a:xfrm>
            <a:off x="457200" y="1600200"/>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buFontTx/>
              <a:buNone/>
            </a:pPr>
            <a:r>
              <a:rPr lang="en-US" b="1" kern="0" dirty="0"/>
              <a:t>Examples of Activities</a:t>
            </a:r>
          </a:p>
        </p:txBody>
      </p:sp>
      <p:pic>
        <p:nvPicPr>
          <p:cNvPr id="10242" name="Picture 2" descr="Image result for preschoolers danc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953000"/>
            <a:ext cx="338666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musical n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400300"/>
            <a:ext cx="254050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musical no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57450"/>
            <a:ext cx="254050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4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latin typeface="Bookman Old Style" panose="02050604050505020204" pitchFamily="18" charset="0"/>
              </a:rPr>
              <a:t>FINDING THE BALANCE?</a:t>
            </a:r>
            <a:endParaRPr lang="en-US" dirty="0"/>
          </a:p>
        </p:txBody>
      </p:sp>
      <p:pic>
        <p:nvPicPr>
          <p:cNvPr id="1026" name="Picture 2" descr="Image result for balance of learning and pl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5638800" cy="36229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7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PLAY…FUN…GROW</a:t>
            </a:r>
          </a:p>
        </p:txBody>
      </p:sp>
      <p:sp>
        <p:nvSpPr>
          <p:cNvPr id="3" name="Content Placeholder 2"/>
          <p:cNvSpPr>
            <a:spLocks noGrp="1"/>
          </p:cNvSpPr>
          <p:nvPr>
            <p:ph idx="1"/>
          </p:nvPr>
        </p:nvSpPr>
        <p:spPr>
          <a:xfrm>
            <a:off x="609600" y="1700265"/>
            <a:ext cx="8229600" cy="1333500"/>
          </a:xfrm>
        </p:spPr>
        <p:txBody>
          <a:bodyPr/>
          <a:lstStyle/>
          <a:p>
            <a:pPr marL="0" indent="0" algn="ctr">
              <a:buNone/>
            </a:pPr>
            <a:r>
              <a:rPr lang="en-US" sz="4000" b="1" dirty="0"/>
              <a:t>Keep it simple, let them play, have fun, and grow on their own terms!</a:t>
            </a:r>
          </a:p>
          <a:p>
            <a:pPr marL="0" indent="0" algn="ctr">
              <a:buNone/>
            </a:pPr>
            <a:endParaRPr lang="en-US" sz="4000" b="1" dirty="0"/>
          </a:p>
        </p:txBody>
      </p:sp>
      <p:sp>
        <p:nvSpPr>
          <p:cNvPr id="4" name="Rectangle 3"/>
          <p:cNvSpPr/>
          <p:nvPr/>
        </p:nvSpPr>
        <p:spPr>
          <a:xfrm>
            <a:off x="2098384" y="5791200"/>
            <a:ext cx="5222584" cy="646331"/>
          </a:xfrm>
          <a:prstGeom prst="rect">
            <a:avLst/>
          </a:prstGeom>
        </p:spPr>
        <p:txBody>
          <a:bodyPr wrap="none">
            <a:spAutoFit/>
          </a:bodyPr>
          <a:lstStyle/>
          <a:p>
            <a:pPr marL="0" indent="0">
              <a:buNone/>
            </a:pPr>
            <a:r>
              <a:rPr lang="en-US" sz="3600" b="1" dirty="0">
                <a:solidFill>
                  <a:srgbClr val="000000"/>
                </a:solidFill>
                <a:latin typeface="+mj-lt"/>
              </a:rPr>
              <a:t>Be honest with parents!</a:t>
            </a:r>
          </a:p>
        </p:txBody>
      </p:sp>
      <p:pic>
        <p:nvPicPr>
          <p:cNvPr id="5" name="Picture 2" descr="Image result for balance learn and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263" y="3005190"/>
            <a:ext cx="5076825" cy="264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82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67600" cy="1371600"/>
          </a:xfrm>
        </p:spPr>
        <p:txBody>
          <a:bodyPr/>
          <a:lstStyle/>
          <a:p>
            <a:r>
              <a:rPr lang="en-US" dirty="0"/>
              <a:t>MOST DIFFICULT QUESTION</a:t>
            </a:r>
          </a:p>
        </p:txBody>
      </p:sp>
      <p:sp>
        <p:nvSpPr>
          <p:cNvPr id="4" name="Title 1"/>
          <p:cNvSpPr txBox="1">
            <a:spLocks/>
          </p:cNvSpPr>
          <p:nvPr/>
        </p:nvSpPr>
        <p:spPr bwMode="auto">
          <a:xfrm>
            <a:off x="28575" y="4191000"/>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400" b="1">
                <a:solidFill>
                  <a:srgbClr val="FFFFFF"/>
                </a:solidFill>
                <a:latin typeface="+mj-lt"/>
                <a:ea typeface="+mj-ea"/>
                <a:cs typeface="+mj-cs"/>
              </a:defRPr>
            </a:lvl1pPr>
            <a:lvl2pPr algn="r" rtl="0" eaLnBrk="1" fontAlgn="base" hangingPunct="1">
              <a:spcBef>
                <a:spcPct val="0"/>
              </a:spcBef>
              <a:spcAft>
                <a:spcPct val="0"/>
              </a:spcAft>
              <a:defRPr sz="4400" b="1">
                <a:solidFill>
                  <a:srgbClr val="FFFFFF"/>
                </a:solidFill>
                <a:latin typeface="Arial" charset="0"/>
              </a:defRPr>
            </a:lvl2pPr>
            <a:lvl3pPr algn="r" rtl="0" eaLnBrk="1" fontAlgn="base" hangingPunct="1">
              <a:spcBef>
                <a:spcPct val="0"/>
              </a:spcBef>
              <a:spcAft>
                <a:spcPct val="0"/>
              </a:spcAft>
              <a:defRPr sz="4400" b="1">
                <a:solidFill>
                  <a:srgbClr val="FFFFFF"/>
                </a:solidFill>
                <a:latin typeface="Arial" charset="0"/>
              </a:defRPr>
            </a:lvl3pPr>
            <a:lvl4pPr algn="r" rtl="0" eaLnBrk="1" fontAlgn="base" hangingPunct="1">
              <a:spcBef>
                <a:spcPct val="0"/>
              </a:spcBef>
              <a:spcAft>
                <a:spcPct val="0"/>
              </a:spcAft>
              <a:defRPr sz="4400" b="1">
                <a:solidFill>
                  <a:srgbClr val="FFFFFF"/>
                </a:solidFill>
                <a:latin typeface="Arial" charset="0"/>
              </a:defRPr>
            </a:lvl4pPr>
            <a:lvl5pPr algn="r" rtl="0" eaLnBrk="1" fontAlgn="base" hangingPunct="1">
              <a:spcBef>
                <a:spcPct val="0"/>
              </a:spcBef>
              <a:spcAft>
                <a:spcPct val="0"/>
              </a:spcAft>
              <a:defRPr sz="4400" b="1">
                <a:solidFill>
                  <a:srgbClr val="FFFFFF"/>
                </a:solidFill>
                <a:latin typeface="Arial" charset="0"/>
              </a:defRPr>
            </a:lvl5pPr>
            <a:lvl6pPr marL="457200" algn="r" rtl="0" eaLnBrk="1" fontAlgn="base" hangingPunct="1">
              <a:spcBef>
                <a:spcPct val="0"/>
              </a:spcBef>
              <a:spcAft>
                <a:spcPct val="0"/>
              </a:spcAft>
              <a:defRPr sz="4400" b="1">
                <a:solidFill>
                  <a:srgbClr val="FFFFFF"/>
                </a:solidFill>
                <a:latin typeface="Arial" charset="0"/>
              </a:defRPr>
            </a:lvl6pPr>
            <a:lvl7pPr marL="914400" algn="r" rtl="0" eaLnBrk="1" fontAlgn="base" hangingPunct="1">
              <a:spcBef>
                <a:spcPct val="0"/>
              </a:spcBef>
              <a:spcAft>
                <a:spcPct val="0"/>
              </a:spcAft>
              <a:defRPr sz="4400" b="1">
                <a:solidFill>
                  <a:srgbClr val="FFFFFF"/>
                </a:solidFill>
                <a:latin typeface="Arial" charset="0"/>
              </a:defRPr>
            </a:lvl7pPr>
            <a:lvl8pPr marL="1371600" algn="r" rtl="0" eaLnBrk="1" fontAlgn="base" hangingPunct="1">
              <a:spcBef>
                <a:spcPct val="0"/>
              </a:spcBef>
              <a:spcAft>
                <a:spcPct val="0"/>
              </a:spcAft>
              <a:defRPr sz="4400" b="1">
                <a:solidFill>
                  <a:srgbClr val="FFFFFF"/>
                </a:solidFill>
                <a:latin typeface="Arial" charset="0"/>
              </a:defRPr>
            </a:lvl8pPr>
            <a:lvl9pPr marL="1828800" algn="r" rtl="0" eaLnBrk="1" fontAlgn="base" hangingPunct="1">
              <a:spcBef>
                <a:spcPct val="0"/>
              </a:spcBef>
              <a:spcAft>
                <a:spcPct val="0"/>
              </a:spcAft>
              <a:defRPr sz="4400" b="1">
                <a:solidFill>
                  <a:srgbClr val="FFFFFF"/>
                </a:solidFill>
                <a:latin typeface="Arial" charset="0"/>
              </a:defRPr>
            </a:lvl9pPr>
          </a:lstStyle>
          <a:p>
            <a:pPr algn="ctr"/>
            <a:r>
              <a:rPr lang="en-US" i="1" kern="0" dirty="0">
                <a:solidFill>
                  <a:srgbClr val="000000"/>
                </a:solidFill>
              </a:rPr>
              <a:t>Is my child ready for kindergarten?</a:t>
            </a:r>
          </a:p>
        </p:txBody>
      </p:sp>
      <p:pic>
        <p:nvPicPr>
          <p:cNvPr id="11266" name="Picture 2" descr="Image result for ques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429000" cy="274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0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26740" cy="1371600"/>
          </a:xfrm>
        </p:spPr>
        <p:txBody>
          <a:bodyPr/>
          <a:lstStyle/>
          <a:p>
            <a:r>
              <a:rPr lang="en-US" dirty="0"/>
              <a:t>DR. THOMAS ARMSTRONG</a:t>
            </a:r>
          </a:p>
        </p:txBody>
      </p:sp>
      <p:sp>
        <p:nvSpPr>
          <p:cNvPr id="3" name="Content Placeholder 2"/>
          <p:cNvSpPr>
            <a:spLocks noGrp="1"/>
          </p:cNvSpPr>
          <p:nvPr>
            <p:ph idx="1"/>
          </p:nvPr>
        </p:nvSpPr>
        <p:spPr>
          <a:xfrm>
            <a:off x="-1" y="2286000"/>
            <a:ext cx="9144000" cy="609600"/>
          </a:xfrm>
          <a:solidFill>
            <a:srgbClr val="000000"/>
          </a:solidFill>
        </p:spPr>
        <p:txBody>
          <a:bodyPr/>
          <a:lstStyle/>
          <a:p>
            <a:pPr marL="0" indent="0" algn="ctr">
              <a:buNone/>
            </a:pPr>
            <a:r>
              <a:rPr lang="en-US" sz="2800" dirty="0">
                <a:solidFill>
                  <a:srgbClr val="0033CC"/>
                </a:solidFill>
                <a:hlinkClick r:id="rId2"/>
              </a:rPr>
              <a:t>https://www.youtube.com/watch?v=aMx4Ui-F-tA</a:t>
            </a:r>
            <a:endParaRPr lang="en-US" sz="2800" dirty="0">
              <a:solidFill>
                <a:srgbClr val="0033CC"/>
              </a:solidFill>
            </a:endParaRPr>
          </a:p>
          <a:p>
            <a:pPr marL="0" indent="0" algn="ctr">
              <a:buNone/>
            </a:pPr>
            <a:endParaRPr lang="en-US" sz="2800" dirty="0"/>
          </a:p>
          <a:p>
            <a:pPr marL="0" indent="0" algn="ctr">
              <a:buNone/>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786" y="3124200"/>
            <a:ext cx="1876425" cy="2867025"/>
          </a:xfrm>
          <a:prstGeom prst="rect">
            <a:avLst/>
          </a:prstGeom>
        </p:spPr>
      </p:pic>
    </p:spTree>
    <p:extLst>
      <p:ext uri="{BB962C8B-B14F-4D97-AF65-F5344CB8AC3E}">
        <p14:creationId xmlns:p14="http://schemas.microsoft.com/office/powerpoint/2010/main" val="111322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SHIFT TO FULL DAY KINDERGARTEN</a:t>
            </a:r>
          </a:p>
        </p:txBody>
      </p:sp>
      <p:sp>
        <p:nvSpPr>
          <p:cNvPr id="3" name="Content Placeholder 2"/>
          <p:cNvSpPr>
            <a:spLocks noGrp="1"/>
          </p:cNvSpPr>
          <p:nvPr>
            <p:ph idx="1"/>
          </p:nvPr>
        </p:nvSpPr>
        <p:spPr>
          <a:xfrm>
            <a:off x="673290" y="2525496"/>
            <a:ext cx="8229600" cy="1436904"/>
          </a:xfrm>
          <a:solidFill>
            <a:srgbClr val="00B050"/>
          </a:solidFill>
        </p:spPr>
        <p:txBody>
          <a:bodyPr anchor="ctr"/>
          <a:lstStyle/>
          <a:p>
            <a:pPr marL="0" indent="0" algn="ctr">
              <a:buNone/>
            </a:pPr>
            <a:r>
              <a:rPr lang="en-US" b="1" dirty="0"/>
              <a:t>Crunch for time with competing interests</a:t>
            </a:r>
          </a:p>
        </p:txBody>
      </p:sp>
      <p:sp>
        <p:nvSpPr>
          <p:cNvPr id="4" name="Rectangle 3"/>
          <p:cNvSpPr/>
          <p:nvPr/>
        </p:nvSpPr>
        <p:spPr>
          <a:xfrm>
            <a:off x="523164" y="1632705"/>
            <a:ext cx="2454518" cy="707886"/>
          </a:xfrm>
          <a:prstGeom prst="rect">
            <a:avLst/>
          </a:prstGeom>
        </p:spPr>
        <p:txBody>
          <a:bodyPr wrap="none">
            <a:spAutoFit/>
          </a:bodyPr>
          <a:lstStyle/>
          <a:p>
            <a:pPr marL="0" indent="0">
              <a:buNone/>
            </a:pPr>
            <a:r>
              <a:rPr lang="en-US" sz="4000" b="1" dirty="0">
                <a:solidFill>
                  <a:srgbClr val="000000"/>
                </a:solidFill>
                <a:latin typeface="+mj-lt"/>
              </a:rPr>
              <a:t>Rationale</a:t>
            </a:r>
          </a:p>
        </p:txBody>
      </p:sp>
      <p:sp>
        <p:nvSpPr>
          <p:cNvPr id="5" name="Content Placeholder 2"/>
          <p:cNvSpPr txBox="1">
            <a:spLocks/>
          </p:cNvSpPr>
          <p:nvPr/>
        </p:nvSpPr>
        <p:spPr bwMode="auto">
          <a:xfrm>
            <a:off x="673291" y="3962400"/>
            <a:ext cx="8229600" cy="160020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lgn="ctr">
              <a:lnSpc>
                <a:spcPts val="3300"/>
              </a:lnSpc>
              <a:spcBef>
                <a:spcPts val="0"/>
              </a:spcBef>
              <a:buNone/>
            </a:pPr>
            <a:r>
              <a:rPr lang="en-US" b="1" kern="0" dirty="0"/>
              <a:t>Academic Achievement Discourse</a:t>
            </a:r>
          </a:p>
          <a:p>
            <a:pPr marL="0" indent="0" algn="ctr">
              <a:lnSpc>
                <a:spcPts val="3300"/>
              </a:lnSpc>
              <a:spcBef>
                <a:spcPts val="0"/>
              </a:spcBef>
              <a:buNone/>
            </a:pPr>
            <a:r>
              <a:rPr lang="en-US" b="1" kern="0" dirty="0"/>
              <a:t>vs</a:t>
            </a:r>
          </a:p>
          <a:p>
            <a:pPr marL="0" indent="0" algn="ctr">
              <a:lnSpc>
                <a:spcPts val="3300"/>
              </a:lnSpc>
              <a:spcBef>
                <a:spcPts val="0"/>
              </a:spcBef>
              <a:buNone/>
            </a:pPr>
            <a:r>
              <a:rPr lang="en-US" b="1" kern="0" dirty="0"/>
              <a:t>Human Development Discourse</a:t>
            </a:r>
          </a:p>
        </p:txBody>
      </p:sp>
      <p:pic>
        <p:nvPicPr>
          <p:cNvPr id="13314" name="Picture 2" descr="Image result for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64009">
            <a:off x="261543" y="2335606"/>
            <a:ext cx="968375" cy="968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8676">
            <a:off x="298565" y="3735229"/>
            <a:ext cx="968375" cy="96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7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ACADEMIC ACHIEVEMENT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Language Skills</a:t>
            </a:r>
            <a:endParaRPr lang="en-US" dirty="0"/>
          </a:p>
        </p:txBody>
      </p:sp>
      <p:sp>
        <p:nvSpPr>
          <p:cNvPr id="4" name="Content Placeholder 2"/>
          <p:cNvSpPr txBox="1">
            <a:spLocks/>
          </p:cNvSpPr>
          <p:nvPr/>
        </p:nvSpPr>
        <p:spPr bwMode="auto">
          <a:xfrm>
            <a:off x="233149" y="2286000"/>
            <a:ext cx="7993039"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kern="0" dirty="0"/>
              <a:t>Participate in conversations</a:t>
            </a:r>
          </a:p>
          <a:p>
            <a:r>
              <a:rPr lang="en-US" kern="0" dirty="0"/>
              <a:t>Retell information from a story; read to him/her </a:t>
            </a:r>
          </a:p>
          <a:p>
            <a:r>
              <a:rPr lang="en-US" kern="0" dirty="0"/>
              <a:t>Follow simple two-step, verbal directions</a:t>
            </a:r>
          </a:p>
          <a:p>
            <a:r>
              <a:rPr lang="en-US" kern="0" dirty="0"/>
              <a:t>Speak using sentences of at least 5 words</a:t>
            </a:r>
          </a:p>
          <a:p>
            <a:r>
              <a:rPr lang="en-US" kern="0" dirty="0"/>
              <a:t>Communicate feelings and needs</a:t>
            </a:r>
          </a:p>
          <a:p>
            <a:r>
              <a:rPr lang="en-US" kern="0" dirty="0"/>
              <a:t>Listen attentively to a speaker</a:t>
            </a:r>
          </a:p>
          <a:p>
            <a:endParaRPr lang="en-US" kern="0" dirty="0"/>
          </a:p>
        </p:txBody>
      </p:sp>
    </p:spTree>
    <p:extLst>
      <p:ext uri="{BB962C8B-B14F-4D97-AF65-F5344CB8AC3E}">
        <p14:creationId xmlns:p14="http://schemas.microsoft.com/office/powerpoint/2010/main" val="253366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ACADEMIC ACHIEVEMENT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Literacy Skills</a:t>
            </a:r>
            <a:endParaRPr lang="en-US" dirty="0"/>
          </a:p>
        </p:txBody>
      </p:sp>
      <p:sp>
        <p:nvSpPr>
          <p:cNvPr id="5" name="Content Placeholder 2"/>
          <p:cNvSpPr txBox="1">
            <a:spLocks/>
          </p:cNvSpPr>
          <p:nvPr/>
        </p:nvSpPr>
        <p:spPr bwMode="auto">
          <a:xfrm>
            <a:off x="228600" y="2286000"/>
            <a:ext cx="807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lvl="0"/>
            <a:r>
              <a:rPr lang="en-US" dirty="0"/>
              <a:t>Hold a book and turn pages from the front to the back</a:t>
            </a:r>
          </a:p>
          <a:p>
            <a:pPr lvl="0"/>
            <a:r>
              <a:rPr lang="en-US" dirty="0"/>
              <a:t>Explore books independently</a:t>
            </a:r>
          </a:p>
          <a:p>
            <a:pPr lvl="0"/>
            <a:r>
              <a:rPr lang="en-US" dirty="0"/>
              <a:t>Recognize printed letters, especially in their name and familiar printed words</a:t>
            </a:r>
          </a:p>
          <a:p>
            <a:pPr lvl="0"/>
            <a:r>
              <a:rPr lang="en-US" dirty="0"/>
              <a:t>Match/connect letters and sounds</a:t>
            </a:r>
          </a:p>
          <a:p>
            <a:pPr lvl="0"/>
            <a:r>
              <a:rPr lang="en-US" dirty="0"/>
              <a:t>Identify some initial sounds</a:t>
            </a:r>
          </a:p>
        </p:txBody>
      </p:sp>
    </p:spTree>
    <p:extLst>
      <p:ext uri="{BB962C8B-B14F-4D97-AF65-F5344CB8AC3E}">
        <p14:creationId xmlns:p14="http://schemas.microsoft.com/office/powerpoint/2010/main" val="417231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ACADEMIC ACHIEVEMENT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Numeracy Skills</a:t>
            </a:r>
            <a:endParaRPr lang="en-US" dirty="0"/>
          </a:p>
        </p:txBody>
      </p:sp>
      <p:sp>
        <p:nvSpPr>
          <p:cNvPr id="7" name="Content Placeholder 2"/>
          <p:cNvSpPr txBox="1">
            <a:spLocks/>
          </p:cNvSpPr>
          <p:nvPr/>
        </p:nvSpPr>
        <p:spPr bwMode="auto">
          <a:xfrm>
            <a:off x="381000" y="2163171"/>
            <a:ext cx="8534400" cy="45014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lvl="0">
              <a:lnSpc>
                <a:spcPts val="2500"/>
              </a:lnSpc>
              <a:spcBef>
                <a:spcPts val="1200"/>
              </a:spcBef>
            </a:pPr>
            <a:r>
              <a:rPr lang="en-US" sz="2400" dirty="0"/>
              <a:t>Count to 10</a:t>
            </a:r>
          </a:p>
          <a:p>
            <a:pPr lvl="0">
              <a:lnSpc>
                <a:spcPts val="2500"/>
              </a:lnSpc>
              <a:spcBef>
                <a:spcPts val="1200"/>
              </a:spcBef>
            </a:pPr>
            <a:r>
              <a:rPr lang="en-US" sz="2400" dirty="0"/>
              <a:t>Demonstrate one-to-one correspondence while counting (e.g. touches objects as he/she counts)</a:t>
            </a:r>
          </a:p>
          <a:p>
            <a:pPr lvl="0">
              <a:lnSpc>
                <a:spcPts val="2500"/>
              </a:lnSpc>
              <a:spcBef>
                <a:spcPts val="1200"/>
              </a:spcBef>
            </a:pPr>
            <a:r>
              <a:rPr lang="en-US" sz="2400" dirty="0"/>
              <a:t>Measure objects using a variety of everyday items</a:t>
            </a:r>
          </a:p>
          <a:p>
            <a:pPr lvl="0">
              <a:lnSpc>
                <a:spcPts val="2500"/>
              </a:lnSpc>
              <a:spcBef>
                <a:spcPts val="1200"/>
              </a:spcBef>
            </a:pPr>
            <a:r>
              <a:rPr lang="en-US" sz="2400" dirty="0"/>
              <a:t>Identify simple shapes such as circles, squares, rectangles, and triangles</a:t>
            </a:r>
          </a:p>
          <a:p>
            <a:pPr lvl="0">
              <a:lnSpc>
                <a:spcPts val="2500"/>
              </a:lnSpc>
              <a:spcBef>
                <a:spcPts val="1200"/>
              </a:spcBef>
            </a:pPr>
            <a:r>
              <a:rPr lang="en-US" sz="2400" dirty="0"/>
              <a:t>Identify patterns</a:t>
            </a:r>
          </a:p>
          <a:p>
            <a:pPr lvl="0">
              <a:lnSpc>
                <a:spcPts val="2500"/>
              </a:lnSpc>
              <a:spcBef>
                <a:spcPts val="1200"/>
              </a:spcBef>
            </a:pPr>
            <a:r>
              <a:rPr lang="en-US" sz="2400" dirty="0"/>
              <a:t>Sort and group objects by size, shape, function (use), or other attributes</a:t>
            </a:r>
          </a:p>
          <a:p>
            <a:pPr lvl="0">
              <a:lnSpc>
                <a:spcPts val="2500"/>
              </a:lnSpc>
              <a:spcBef>
                <a:spcPts val="1200"/>
              </a:spcBef>
            </a:pPr>
            <a:r>
              <a:rPr lang="en-US" sz="2400" dirty="0"/>
              <a:t>Understand sequence of events (e.g. before, after, yesterday, today, or tomorrow)</a:t>
            </a:r>
          </a:p>
        </p:txBody>
      </p:sp>
    </p:spTree>
    <p:extLst>
      <p:ext uri="{BB962C8B-B14F-4D97-AF65-F5344CB8AC3E}">
        <p14:creationId xmlns:p14="http://schemas.microsoft.com/office/powerpoint/2010/main" val="59973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HUMAN DEVELOPMENT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Physical/Motor Skills</a:t>
            </a:r>
            <a:endParaRPr lang="en-US" dirty="0"/>
          </a:p>
        </p:txBody>
      </p:sp>
      <p:sp>
        <p:nvSpPr>
          <p:cNvPr id="4" name="Content Placeholder 2"/>
          <p:cNvSpPr txBox="1">
            <a:spLocks/>
          </p:cNvSpPr>
          <p:nvPr/>
        </p:nvSpPr>
        <p:spPr bwMode="auto">
          <a:xfrm>
            <a:off x="233149" y="2286000"/>
            <a:ext cx="7993039"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r>
              <a:rPr lang="en-US" kern="0" dirty="0"/>
              <a:t>Run, jump, or balance</a:t>
            </a:r>
          </a:p>
          <a:p>
            <a:r>
              <a:rPr lang="en-US" kern="0" dirty="0"/>
              <a:t>Kick or throw a ball, climb stairs, or dance</a:t>
            </a:r>
          </a:p>
          <a:p>
            <a:r>
              <a:rPr lang="en-US" kern="0" dirty="0"/>
              <a:t>Write or draw using writing instruments (e.g. markers, chalk, pencils, etc.)</a:t>
            </a:r>
          </a:p>
          <a:p>
            <a:r>
              <a:rPr lang="en-US" kern="0" dirty="0"/>
              <a:t>Perform tasks, such as completing puzzles, stringing beads, or cutting with scissors</a:t>
            </a:r>
          </a:p>
          <a:p>
            <a:endParaRPr lang="en-US" kern="0" dirty="0"/>
          </a:p>
        </p:txBody>
      </p:sp>
    </p:spTree>
    <p:extLst>
      <p:ext uri="{BB962C8B-B14F-4D97-AF65-F5344CB8AC3E}">
        <p14:creationId xmlns:p14="http://schemas.microsoft.com/office/powerpoint/2010/main" val="31332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543800" cy="1371600"/>
          </a:xfrm>
        </p:spPr>
        <p:txBody>
          <a:bodyPr/>
          <a:lstStyle/>
          <a:p>
            <a:r>
              <a:rPr lang="en-US" dirty="0"/>
              <a:t>HUMAN DEVELOPMENT DISCOURSE</a:t>
            </a:r>
          </a:p>
        </p:txBody>
      </p:sp>
      <p:sp>
        <p:nvSpPr>
          <p:cNvPr id="3" name="Content Placeholder 2"/>
          <p:cNvSpPr>
            <a:spLocks noGrp="1"/>
          </p:cNvSpPr>
          <p:nvPr>
            <p:ph idx="1"/>
          </p:nvPr>
        </p:nvSpPr>
        <p:spPr>
          <a:xfrm>
            <a:off x="200167" y="1618397"/>
            <a:ext cx="8686800" cy="609600"/>
          </a:xfrm>
        </p:spPr>
        <p:txBody>
          <a:bodyPr/>
          <a:lstStyle/>
          <a:p>
            <a:pPr marL="0" indent="0">
              <a:buNone/>
            </a:pPr>
            <a:r>
              <a:rPr lang="en-US" b="1" dirty="0"/>
              <a:t>Creative/Aesthetic Skills</a:t>
            </a:r>
            <a:endParaRPr lang="en-US" dirty="0"/>
          </a:p>
        </p:txBody>
      </p:sp>
      <p:sp>
        <p:nvSpPr>
          <p:cNvPr id="4" name="Content Placeholder 2"/>
          <p:cNvSpPr txBox="1">
            <a:spLocks/>
          </p:cNvSpPr>
          <p:nvPr/>
        </p:nvSpPr>
        <p:spPr bwMode="auto">
          <a:xfrm>
            <a:off x="233149" y="2286000"/>
            <a:ext cx="7993039"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lvl="0"/>
            <a:r>
              <a:rPr lang="en-US" dirty="0"/>
              <a:t>Draw, paint, sculpt, or build to represent experiences</a:t>
            </a:r>
          </a:p>
          <a:p>
            <a:pPr lvl="0"/>
            <a:r>
              <a:rPr lang="en-US" dirty="0"/>
              <a:t>Participate in pretend play</a:t>
            </a:r>
          </a:p>
          <a:p>
            <a:pPr lvl="0"/>
            <a:r>
              <a:rPr lang="en-US" dirty="0"/>
              <a:t>Enjoy or participate in musical experiences (e.g. singing, clapping, drumming, or dancing)</a:t>
            </a:r>
          </a:p>
        </p:txBody>
      </p:sp>
    </p:spTree>
    <p:extLst>
      <p:ext uri="{BB962C8B-B14F-4D97-AF65-F5344CB8AC3E}">
        <p14:creationId xmlns:p14="http://schemas.microsoft.com/office/powerpoint/2010/main" val="1116065008"/>
      </p:ext>
    </p:extLst>
  </p:cSld>
  <p:clrMapOvr>
    <a:masterClrMapping/>
  </p:clrMapOvr>
</p:sld>
</file>

<file path=ppt/theme/theme1.xml><?xml version="1.0" encoding="utf-8"?>
<a:theme xmlns:a="http://schemas.openxmlformats.org/drawingml/2006/main" name="BusTeam_am_23">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373</TotalTime>
  <Words>689</Words>
  <Application>Microsoft Office PowerPoint</Application>
  <PresentationFormat>On-screen Show (4:3)</PresentationFormat>
  <Paragraphs>103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Bookman Old Style</vt:lpstr>
      <vt:lpstr>Cambria</vt:lpstr>
      <vt:lpstr>Arial</vt:lpstr>
      <vt:lpstr>BusTeam_am_23</vt:lpstr>
      <vt:lpstr>Early Childhood Collaborative Series</vt:lpstr>
      <vt:lpstr>FINDING THE BALANCE?</vt:lpstr>
      <vt:lpstr>DR. THOMAS ARMSTRONG</vt:lpstr>
      <vt:lpstr>SHIFT TO FULL DAY KINDERGARTEN</vt:lpstr>
      <vt:lpstr>ACADEMIC ACHIEVEMENT DISCOURSE</vt:lpstr>
      <vt:lpstr>ACADEMIC ACHIEVEMENT DISCOURSE</vt:lpstr>
      <vt:lpstr>ACADEMIC ACHIEVEMENT DISCOURSE</vt:lpstr>
      <vt:lpstr>HUMAN DEVELOPMENT DISCOURSE</vt:lpstr>
      <vt:lpstr>HUMAN DEVELOPMENT DISCOURSE</vt:lpstr>
      <vt:lpstr>HUMAN DEVELOPMENT DISCOURSE</vt:lpstr>
      <vt:lpstr>BEWARE</vt:lpstr>
      <vt:lpstr>WHAT TO FOCUS ON?</vt:lpstr>
      <vt:lpstr>FINE MOTOR SKILLS</vt:lpstr>
      <vt:lpstr>FINE MOTOR SKILLS</vt:lpstr>
      <vt:lpstr>FINE MOTOR SKILLS</vt:lpstr>
      <vt:lpstr>GROSS MOTOR SKILLS</vt:lpstr>
      <vt:lpstr>GROSS MOTOR SKILLS</vt:lpstr>
      <vt:lpstr>GROSS MOTOR SKILLS</vt:lpstr>
      <vt:lpstr>GROSS MOTOR SKILLS</vt:lpstr>
      <vt:lpstr>PLAY…FUN…GROW</vt:lpstr>
      <vt:lpstr>MOST DIFFICULT QUESTION</vt:lpstr>
    </vt:vector>
  </TitlesOfParts>
  <Company>Southington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PASSAMANO</dc:creator>
  <cp:lastModifiedBy>Joanne Kelleher</cp:lastModifiedBy>
  <cp:revision>31</cp:revision>
  <dcterms:created xsi:type="dcterms:W3CDTF">2017-10-25T15:01:25Z</dcterms:created>
  <dcterms:modified xsi:type="dcterms:W3CDTF">2017-10-26T15:16:26Z</dcterms:modified>
</cp:coreProperties>
</file>