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6858000" cx="9144000"/>
  <p:notesSz cx="6858000" cy="9144000"/>
  <p:embeddedFontLst>
    <p:embeddedFont>
      <p:font typeface="Roboto"/>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regular.fntdata"/><Relationship Id="rId14" Type="http://schemas.openxmlformats.org/officeDocument/2006/relationships/slide" Target="slides/slide9.xml"/><Relationship Id="rId17" Type="http://schemas.openxmlformats.org/officeDocument/2006/relationships/font" Target="fonts/Roboto-italic.fntdata"/><Relationship Id="rId16" Type="http://schemas.openxmlformats.org/officeDocument/2006/relationships/font" Target="fonts/Roboto-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Robot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3" name="Google Shape;93;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355600" lvl="0" marL="342900" rtl="0" algn="l">
              <a:lnSpc>
                <a:spcPct val="115000"/>
              </a:lnSpc>
              <a:spcBef>
                <a:spcPts val="0"/>
              </a:spcBef>
              <a:spcAft>
                <a:spcPts val="0"/>
              </a:spcAft>
              <a:buClr>
                <a:srgbClr val="2A3990"/>
              </a:buClr>
              <a:buSzPts val="3400"/>
              <a:buFont typeface="Roboto"/>
              <a:buChar char="●"/>
            </a:pPr>
            <a:r>
              <a:rPr b="1" lang="en-US" sz="2000">
                <a:solidFill>
                  <a:srgbClr val="434343"/>
                </a:solidFill>
                <a:latin typeface="Roboto"/>
                <a:ea typeface="Roboto"/>
                <a:cs typeface="Roboto"/>
                <a:sym typeface="Roboto"/>
              </a:rPr>
              <a:t>Find out if others share the problem or is it yours alone; Come up with an acceptable solution;</a:t>
            </a:r>
            <a:endParaRPr/>
          </a:p>
        </p:txBody>
      </p:sp>
      <p:sp>
        <p:nvSpPr>
          <p:cNvPr id="100" name="Google Shape;100;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6" name="Google Shape;106;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a:t>Share family stories with each other </a:t>
            </a:r>
            <a:r>
              <a:rPr b="1" lang="en-US">
                <a:solidFill>
                  <a:srgbClr val="FF0000"/>
                </a:solidFill>
              </a:rPr>
              <a:t>to build relationships </a:t>
            </a:r>
            <a:r>
              <a:rPr b="1" lang="en-US" sz="2000">
                <a:latin typeface="Roboto"/>
                <a:ea typeface="Roboto"/>
                <a:cs typeface="Roboto"/>
                <a:sym typeface="Roboto"/>
              </a:rPr>
              <a:t> </a:t>
            </a:r>
            <a:r>
              <a:rPr lang="en-US" sz="1000">
                <a:latin typeface="Roboto"/>
                <a:ea typeface="Roboto"/>
                <a:cs typeface="Roboto"/>
                <a:sym typeface="Roboto"/>
              </a:rPr>
              <a:t>(they might have it worse than you, or be better storytellers)</a:t>
            </a:r>
            <a:endParaRPr sz="1000">
              <a:latin typeface="Roboto"/>
              <a:ea typeface="Roboto"/>
              <a:cs typeface="Roboto"/>
              <a:sym typeface="Roboto"/>
            </a:endParaRPr>
          </a:p>
          <a:p>
            <a:pPr indent="0" lvl="0" marL="0" marR="0" rtl="0" algn="l">
              <a:lnSpc>
                <a:spcPct val="100000"/>
              </a:lnSpc>
              <a:spcBef>
                <a:spcPts val="0"/>
              </a:spcBef>
              <a:spcAft>
                <a:spcPts val="0"/>
              </a:spcAft>
              <a:buClr>
                <a:schemeClr val="dk1"/>
              </a:buClr>
              <a:buSzPts val="1200"/>
              <a:buFont typeface="Calibri"/>
              <a:buNone/>
            </a:pPr>
            <a:r>
              <a:t/>
            </a:r>
            <a:endParaRPr b="1"/>
          </a:p>
        </p:txBody>
      </p:sp>
      <p:sp>
        <p:nvSpPr>
          <p:cNvPr id="107" name="Google Shape;107;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3" name="Google Shape;113;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Understand why this problem is so important to you and find out reasons that it is important for the others involved.</a:t>
            </a:r>
            <a:endParaRPr/>
          </a:p>
        </p:txBody>
      </p:sp>
      <p:sp>
        <p:nvSpPr>
          <p:cNvPr id="114" name="Google Shape;114;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0" name="Google Shape;120;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Example of pot hole in the road by the entrance to the school.  It’s the city that can repair it so it doesn’t matter how much you complain to your child’s teacher or the principal</a:t>
            </a:r>
            <a:endParaRPr/>
          </a:p>
        </p:txBody>
      </p:sp>
      <p:sp>
        <p:nvSpPr>
          <p:cNvPr id="121" name="Google Shape;121;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7" name="Google Shape;127;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3" name="Google Shape;133;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a:t>Building a relationship with the “target” is key.  Charts and graphs are nice but nothing persuades like a compelling story. A story told well can tap into emotion &amp; a sense of justice.  Specifically ask the “target” if they will help</a:t>
            </a:r>
            <a:endParaRPr/>
          </a:p>
          <a:p>
            <a:pPr indent="0" lvl="0" marL="0" marR="0" rtl="0" algn="l">
              <a:lnSpc>
                <a:spcPct val="100000"/>
              </a:lnSpc>
              <a:spcBef>
                <a:spcPts val="0"/>
              </a:spcBef>
              <a:spcAft>
                <a:spcPts val="0"/>
              </a:spcAft>
              <a:buClr>
                <a:schemeClr val="dk1"/>
              </a:buClr>
              <a:buSzPts val="1200"/>
              <a:buFont typeface="Calibri"/>
              <a:buNone/>
            </a:pPr>
            <a:r>
              <a:t/>
            </a:r>
            <a:endParaRPr/>
          </a:p>
          <a:p>
            <a:pPr indent="0" lvl="0" marL="0" rtl="0" algn="l">
              <a:spcBef>
                <a:spcPts val="0"/>
              </a:spcBef>
              <a:spcAft>
                <a:spcPts val="0"/>
              </a:spcAft>
              <a:buNone/>
            </a:pPr>
            <a:r>
              <a:t/>
            </a:r>
            <a:endParaRPr/>
          </a:p>
        </p:txBody>
      </p:sp>
      <p:sp>
        <p:nvSpPr>
          <p:cNvPr id="134" name="Google Shape;134;p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0" name="Google Shape;140;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92D050"/>
              </a:buClr>
              <a:buSzPts val="1200"/>
              <a:buFont typeface="Calibri"/>
              <a:buNone/>
            </a:pPr>
            <a:r>
              <a:rPr b="0" i="1" lang="en-US" sz="1200">
                <a:solidFill>
                  <a:srgbClr val="92D050"/>
                </a:solidFill>
              </a:rPr>
              <a:t>“Try again” </a:t>
            </a:r>
            <a:r>
              <a:rPr b="1" lang="en-US" sz="1200">
                <a:solidFill>
                  <a:srgbClr val="92D050"/>
                </a:solidFill>
              </a:rPr>
              <a:t>- Know that most problems take more than one try to fix</a:t>
            </a:r>
            <a:endParaRPr/>
          </a:p>
          <a:p>
            <a:pPr indent="0" lvl="0" marL="0" rtl="0" algn="l">
              <a:spcBef>
                <a:spcPts val="0"/>
              </a:spcBef>
              <a:spcAft>
                <a:spcPts val="0"/>
              </a:spcAft>
              <a:buNone/>
            </a:pPr>
            <a:r>
              <a:t/>
            </a:r>
            <a:endParaRPr/>
          </a:p>
        </p:txBody>
      </p:sp>
      <p:sp>
        <p:nvSpPr>
          <p:cNvPr id="141" name="Google Shape;141;p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7" name="Google Shape;147;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13" name="Shape 13"/>
        <p:cNvGrpSpPr/>
        <p:nvPr/>
      </p:nvGrpSpPr>
      <p:grpSpPr>
        <a:xfrm>
          <a:off x="0" y="0"/>
          <a:ext cx="0" cy="0"/>
          <a:chOff x="0" y="0"/>
          <a:chExt cx="0" cy="0"/>
        </a:xfrm>
      </p:grpSpPr>
      <p:grpSp>
        <p:nvGrpSpPr>
          <p:cNvPr id="14" name="Google Shape;14;p2"/>
          <p:cNvGrpSpPr/>
          <p:nvPr/>
        </p:nvGrpSpPr>
        <p:grpSpPr>
          <a:xfrm>
            <a:off x="6098378" y="7"/>
            <a:ext cx="3045625" cy="2707359"/>
            <a:chOff x="6098378" y="5"/>
            <a:chExt cx="3045625" cy="2030570"/>
          </a:xfrm>
        </p:grpSpPr>
        <p:sp>
          <p:nvSpPr>
            <p:cNvPr id="15" name="Google Shape;15;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0" name="Google Shape;20;p2"/>
          <p:cNvSpPr txBox="1"/>
          <p:nvPr>
            <p:ph type="ctrTitle"/>
          </p:nvPr>
        </p:nvSpPr>
        <p:spPr>
          <a:xfrm>
            <a:off x="598100" y="2366963"/>
            <a:ext cx="8222100" cy="11184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1" name="Google Shape;21;p2"/>
          <p:cNvSpPr txBox="1"/>
          <p:nvPr>
            <p:ph idx="1" type="subTitle"/>
          </p:nvPr>
        </p:nvSpPr>
        <p:spPr>
          <a:xfrm>
            <a:off x="598088" y="3621217"/>
            <a:ext cx="8222100" cy="5772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22" name="Google Shape;22;p2"/>
          <p:cNvSpPr txBox="1"/>
          <p:nvPr>
            <p:ph idx="12" type="sldNum"/>
          </p:nvPr>
        </p:nvSpPr>
        <p:spPr>
          <a:xfrm>
            <a:off x="8460431" y="6201587"/>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6098378" y="7"/>
            <a:ext cx="3045625" cy="2707359"/>
            <a:chOff x="6098378" y="5"/>
            <a:chExt cx="3045625" cy="2030570"/>
          </a:xfrm>
        </p:grpSpPr>
        <p:sp>
          <p:nvSpPr>
            <p:cNvPr id="75" name="Google Shape;75;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0" name="Google Shape;80;p11"/>
          <p:cNvSpPr txBox="1"/>
          <p:nvPr>
            <p:ph hasCustomPrompt="1" type="title"/>
          </p:nvPr>
        </p:nvSpPr>
        <p:spPr>
          <a:xfrm>
            <a:off x="311700" y="1674733"/>
            <a:ext cx="8520600" cy="27075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81" name="Google Shape;81;p11"/>
          <p:cNvSpPr txBox="1"/>
          <p:nvPr>
            <p:ph idx="1" type="body"/>
          </p:nvPr>
        </p:nvSpPr>
        <p:spPr>
          <a:xfrm>
            <a:off x="311700" y="4492300"/>
            <a:ext cx="8520600" cy="17091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82" name="Google Shape;82;p11"/>
          <p:cNvSpPr txBox="1"/>
          <p:nvPr>
            <p:ph idx="12" type="sldNum"/>
          </p:nvPr>
        </p:nvSpPr>
        <p:spPr>
          <a:xfrm>
            <a:off x="8460431" y="6201587"/>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3" name="Shape 83"/>
        <p:cNvGrpSpPr/>
        <p:nvPr/>
      </p:nvGrpSpPr>
      <p:grpSpPr>
        <a:xfrm>
          <a:off x="0" y="0"/>
          <a:ext cx="0" cy="0"/>
          <a:chOff x="0" y="0"/>
          <a:chExt cx="0" cy="0"/>
        </a:xfrm>
      </p:grpSpPr>
      <p:sp>
        <p:nvSpPr>
          <p:cNvPr id="84" name="Google Shape;84;p12"/>
          <p:cNvSpPr txBox="1"/>
          <p:nvPr>
            <p:ph idx="12" type="sldNum"/>
          </p:nvPr>
        </p:nvSpPr>
        <p:spPr>
          <a:xfrm>
            <a:off x="8460431" y="6201587"/>
            <a:ext cx="548700" cy="5247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85" name="Shape 85"/>
        <p:cNvGrpSpPr/>
        <p:nvPr/>
      </p:nvGrpSpPr>
      <p:grpSpPr>
        <a:xfrm>
          <a:off x="0" y="0"/>
          <a:ext cx="0" cy="0"/>
          <a:chOff x="0" y="0"/>
          <a:chExt cx="0" cy="0"/>
        </a:xfrm>
      </p:grpSpPr>
      <p:sp>
        <p:nvSpPr>
          <p:cNvPr id="86" name="Google Shape;86;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rtl="0" algn="ctr">
              <a:spcBef>
                <a:spcPts val="0"/>
              </a:spcBef>
              <a:spcAft>
                <a:spcPts val="0"/>
              </a:spcAft>
              <a:buClr>
                <a:schemeClr val="dk1"/>
              </a:buClr>
              <a:buSzPts val="18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87" name="Google Shape;87;p13"/>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rm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1200"/>
              </a:spcBef>
              <a:spcAft>
                <a:spcPts val="0"/>
              </a:spcAft>
              <a:buClr>
                <a:schemeClr val="dk1"/>
              </a:buClr>
              <a:buSzPts val="1800"/>
              <a:buChar char="○"/>
              <a:defRPr/>
            </a:lvl2pPr>
            <a:lvl3pPr indent="-342900" lvl="2" marL="1371600" rtl="0" algn="l">
              <a:spcBef>
                <a:spcPts val="1200"/>
              </a:spcBef>
              <a:spcAft>
                <a:spcPts val="0"/>
              </a:spcAft>
              <a:buClr>
                <a:schemeClr val="dk1"/>
              </a:buClr>
              <a:buSzPts val="1800"/>
              <a:buChar char="■"/>
              <a:defRPr/>
            </a:lvl3pPr>
            <a:lvl4pPr indent="-342900" lvl="3" marL="1828800" rtl="0" algn="l">
              <a:spcBef>
                <a:spcPts val="1200"/>
              </a:spcBef>
              <a:spcAft>
                <a:spcPts val="0"/>
              </a:spcAft>
              <a:buClr>
                <a:schemeClr val="dk1"/>
              </a:buClr>
              <a:buSzPts val="1800"/>
              <a:buChar char="●"/>
              <a:defRPr/>
            </a:lvl4pPr>
            <a:lvl5pPr indent="-342900" lvl="4" marL="2286000" rtl="0" algn="l">
              <a:spcBef>
                <a:spcPts val="1200"/>
              </a:spcBef>
              <a:spcAft>
                <a:spcPts val="0"/>
              </a:spcAft>
              <a:buClr>
                <a:schemeClr val="dk1"/>
              </a:buClr>
              <a:buSzPts val="1800"/>
              <a:buChar char="○"/>
              <a:defRPr/>
            </a:lvl5pPr>
            <a:lvl6pPr indent="-342900" lvl="5" marL="2743200" rtl="0" algn="l">
              <a:spcBef>
                <a:spcPts val="1200"/>
              </a:spcBef>
              <a:spcAft>
                <a:spcPts val="0"/>
              </a:spcAft>
              <a:buClr>
                <a:schemeClr val="dk1"/>
              </a:buClr>
              <a:buSzPts val="1800"/>
              <a:buChar char="■"/>
              <a:defRPr/>
            </a:lvl6pPr>
            <a:lvl7pPr indent="-342900" lvl="6" marL="3200400" rtl="0" algn="l">
              <a:spcBef>
                <a:spcPts val="1200"/>
              </a:spcBef>
              <a:spcAft>
                <a:spcPts val="0"/>
              </a:spcAft>
              <a:buClr>
                <a:schemeClr val="dk1"/>
              </a:buClr>
              <a:buSzPts val="1800"/>
              <a:buChar char="●"/>
              <a:defRPr/>
            </a:lvl7pPr>
            <a:lvl8pPr indent="-342900" lvl="7" marL="3657600" rtl="0" algn="l">
              <a:spcBef>
                <a:spcPts val="1200"/>
              </a:spcBef>
              <a:spcAft>
                <a:spcPts val="0"/>
              </a:spcAft>
              <a:buClr>
                <a:schemeClr val="dk1"/>
              </a:buClr>
              <a:buSzPts val="1800"/>
              <a:buChar char="○"/>
              <a:defRPr/>
            </a:lvl8pPr>
            <a:lvl9pPr indent="-342900" lvl="8" marL="4114800" rtl="0" algn="l">
              <a:spcBef>
                <a:spcPts val="1200"/>
              </a:spcBef>
              <a:spcAft>
                <a:spcPts val="1200"/>
              </a:spcAft>
              <a:buClr>
                <a:schemeClr val="dk1"/>
              </a:buClr>
              <a:buSzPts val="1800"/>
              <a:buChar char="■"/>
              <a:defRPr/>
            </a:lvl9pPr>
          </a:lstStyle>
          <a:p/>
        </p:txBody>
      </p:sp>
      <p:sp>
        <p:nvSpPr>
          <p:cNvPr id="88" name="Google Shape;88;p13"/>
          <p:cNvSpPr txBox="1"/>
          <p:nvPr>
            <p:ph idx="10" type="dt"/>
          </p:nvPr>
        </p:nvSpPr>
        <p:spPr>
          <a:xfrm>
            <a:off x="457200" y="6356350"/>
            <a:ext cx="21336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89" name="Google Shape;89;p13"/>
          <p:cNvSpPr txBox="1"/>
          <p:nvPr>
            <p:ph idx="11" type="ftr"/>
          </p:nvPr>
        </p:nvSpPr>
        <p:spPr>
          <a:xfrm>
            <a:off x="3124200" y="6356350"/>
            <a:ext cx="28956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90" name="Google Shape;90;p13"/>
          <p:cNvSpPr txBox="1"/>
          <p:nvPr>
            <p:ph idx="12" type="sldNum"/>
          </p:nvPr>
        </p:nvSpPr>
        <p:spPr>
          <a:xfrm>
            <a:off x="6553200" y="6356350"/>
            <a:ext cx="2133600" cy="365100"/>
          </a:xfrm>
          <a:prstGeom prst="rect">
            <a:avLst/>
          </a:prstGeom>
          <a:noFill/>
          <a:ln>
            <a:noFill/>
          </a:ln>
        </p:spPr>
        <p:txBody>
          <a:bodyPr anchorCtr="0" anchor="ctr" bIns="45700" lIns="91425" spcFirstLastPara="1" rIns="91425" wrap="square" tIns="45700">
            <a:norm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23" name="Shape 23"/>
        <p:cNvGrpSpPr/>
        <p:nvPr/>
      </p:nvGrpSpPr>
      <p:grpSpPr>
        <a:xfrm>
          <a:off x="0" y="0"/>
          <a:ext cx="0" cy="0"/>
          <a:chOff x="0" y="0"/>
          <a:chExt cx="0" cy="0"/>
        </a:xfrm>
      </p:grpSpPr>
      <p:grpSp>
        <p:nvGrpSpPr>
          <p:cNvPr id="24" name="Google Shape;24;p3"/>
          <p:cNvGrpSpPr/>
          <p:nvPr/>
        </p:nvGrpSpPr>
        <p:grpSpPr>
          <a:xfrm>
            <a:off x="6098378" y="7"/>
            <a:ext cx="3045625" cy="2707359"/>
            <a:chOff x="6098378" y="5"/>
            <a:chExt cx="3045625" cy="2030570"/>
          </a:xfrm>
        </p:grpSpPr>
        <p:sp>
          <p:nvSpPr>
            <p:cNvPr id="25" name="Google Shape;25;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0" name="Google Shape;30;p3"/>
          <p:cNvSpPr txBox="1"/>
          <p:nvPr>
            <p:ph type="title"/>
          </p:nvPr>
        </p:nvSpPr>
        <p:spPr>
          <a:xfrm>
            <a:off x="598100" y="2869796"/>
            <a:ext cx="8222100" cy="11184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31" name="Google Shape;31;p3"/>
          <p:cNvSpPr txBox="1"/>
          <p:nvPr>
            <p:ph idx="12" type="sldNum"/>
          </p:nvPr>
        </p:nvSpPr>
        <p:spPr>
          <a:xfrm>
            <a:off x="8460431" y="6201587"/>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32" name="Shape 32"/>
        <p:cNvGrpSpPr/>
        <p:nvPr/>
      </p:nvGrpSpPr>
      <p:grpSpPr>
        <a:xfrm>
          <a:off x="0" y="0"/>
          <a:ext cx="0" cy="0"/>
          <a:chOff x="0" y="0"/>
          <a:chExt cx="0" cy="0"/>
        </a:xfrm>
      </p:grpSpPr>
      <p:grpSp>
        <p:nvGrpSpPr>
          <p:cNvPr id="33" name="Google Shape;33;p4"/>
          <p:cNvGrpSpPr/>
          <p:nvPr/>
        </p:nvGrpSpPr>
        <p:grpSpPr>
          <a:xfrm>
            <a:off x="0" y="5204762"/>
            <a:ext cx="9144000" cy="1653192"/>
            <a:chOff x="0" y="3903669"/>
            <a:chExt cx="9144000" cy="1239925"/>
          </a:xfrm>
        </p:grpSpPr>
        <p:sp>
          <p:nvSpPr>
            <p:cNvPr id="34" name="Google Shape;34;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4"/>
          <p:cNvSpPr txBox="1"/>
          <p:nvPr>
            <p:ph type="title"/>
          </p:nvPr>
        </p:nvSpPr>
        <p:spPr>
          <a:xfrm>
            <a:off x="311700" y="546667"/>
            <a:ext cx="8520600" cy="8103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4"/>
          <p:cNvSpPr txBox="1"/>
          <p:nvPr>
            <p:ph idx="1" type="body"/>
          </p:nvPr>
        </p:nvSpPr>
        <p:spPr>
          <a:xfrm>
            <a:off x="311700" y="1639833"/>
            <a:ext cx="8520600" cy="4452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1" name="Google Shape;41;p4"/>
          <p:cNvSpPr txBox="1"/>
          <p:nvPr>
            <p:ph idx="12" type="sldNum"/>
          </p:nvPr>
        </p:nvSpPr>
        <p:spPr>
          <a:xfrm>
            <a:off x="8460431" y="6201587"/>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2" name="Shape 42"/>
        <p:cNvGrpSpPr/>
        <p:nvPr/>
      </p:nvGrpSpPr>
      <p:grpSpPr>
        <a:xfrm>
          <a:off x="0" y="0"/>
          <a:ext cx="0" cy="0"/>
          <a:chOff x="0" y="0"/>
          <a:chExt cx="0" cy="0"/>
        </a:xfrm>
      </p:grpSpPr>
      <p:sp>
        <p:nvSpPr>
          <p:cNvPr id="43" name="Google Shape;43;p5"/>
          <p:cNvSpPr txBox="1"/>
          <p:nvPr>
            <p:ph type="title"/>
          </p:nvPr>
        </p:nvSpPr>
        <p:spPr>
          <a:xfrm>
            <a:off x="311700" y="546667"/>
            <a:ext cx="8520600" cy="8103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4" name="Google Shape;44;p5"/>
          <p:cNvSpPr txBox="1"/>
          <p:nvPr>
            <p:ph idx="1" type="body"/>
          </p:nvPr>
        </p:nvSpPr>
        <p:spPr>
          <a:xfrm>
            <a:off x="311700" y="1639967"/>
            <a:ext cx="3999900" cy="4452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5" name="Google Shape;45;p5"/>
          <p:cNvSpPr txBox="1"/>
          <p:nvPr>
            <p:ph idx="2" type="body"/>
          </p:nvPr>
        </p:nvSpPr>
        <p:spPr>
          <a:xfrm>
            <a:off x="4832400" y="1639967"/>
            <a:ext cx="3999900" cy="4452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6" name="Google Shape;46;p5"/>
          <p:cNvSpPr txBox="1"/>
          <p:nvPr>
            <p:ph idx="12" type="sldNum"/>
          </p:nvPr>
        </p:nvSpPr>
        <p:spPr>
          <a:xfrm>
            <a:off x="8460431" y="6201587"/>
            <a:ext cx="548700" cy="5247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7" name="Shape 47"/>
        <p:cNvGrpSpPr/>
        <p:nvPr/>
      </p:nvGrpSpPr>
      <p:grpSpPr>
        <a:xfrm>
          <a:off x="0" y="0"/>
          <a:ext cx="0" cy="0"/>
          <a:chOff x="0" y="0"/>
          <a:chExt cx="0" cy="0"/>
        </a:xfrm>
      </p:grpSpPr>
      <p:sp>
        <p:nvSpPr>
          <p:cNvPr id="48" name="Google Shape;48;p6"/>
          <p:cNvSpPr txBox="1"/>
          <p:nvPr>
            <p:ph type="title"/>
          </p:nvPr>
        </p:nvSpPr>
        <p:spPr>
          <a:xfrm>
            <a:off x="311700" y="546667"/>
            <a:ext cx="8520600" cy="8103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9" name="Google Shape;49;p6"/>
          <p:cNvSpPr txBox="1"/>
          <p:nvPr>
            <p:ph idx="12" type="sldNum"/>
          </p:nvPr>
        </p:nvSpPr>
        <p:spPr>
          <a:xfrm>
            <a:off x="8460431" y="6201587"/>
            <a:ext cx="548700" cy="5247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50" name="Shape 50"/>
        <p:cNvGrpSpPr/>
        <p:nvPr/>
      </p:nvGrpSpPr>
      <p:grpSpPr>
        <a:xfrm>
          <a:off x="0" y="0"/>
          <a:ext cx="0" cy="0"/>
          <a:chOff x="0" y="0"/>
          <a:chExt cx="0" cy="0"/>
        </a:xfrm>
      </p:grpSpPr>
      <p:sp>
        <p:nvSpPr>
          <p:cNvPr id="51" name="Google Shape;51;p7"/>
          <p:cNvSpPr txBox="1"/>
          <p:nvPr>
            <p:ph type="title"/>
          </p:nvPr>
        </p:nvSpPr>
        <p:spPr>
          <a:xfrm>
            <a:off x="311700" y="740800"/>
            <a:ext cx="2808000" cy="1007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2" name="Google Shape;52;p7"/>
          <p:cNvSpPr txBox="1"/>
          <p:nvPr>
            <p:ph idx="1" type="body"/>
          </p:nvPr>
        </p:nvSpPr>
        <p:spPr>
          <a:xfrm>
            <a:off x="311700" y="1954405"/>
            <a:ext cx="2808000" cy="41376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53" name="Google Shape;53;p7"/>
          <p:cNvSpPr txBox="1"/>
          <p:nvPr>
            <p:ph idx="12" type="sldNum"/>
          </p:nvPr>
        </p:nvSpPr>
        <p:spPr>
          <a:xfrm>
            <a:off x="8460431" y="6201587"/>
            <a:ext cx="548700" cy="5247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4" name="Shape 54"/>
        <p:cNvGrpSpPr/>
        <p:nvPr/>
      </p:nvGrpSpPr>
      <p:grpSpPr>
        <a:xfrm>
          <a:off x="0" y="0"/>
          <a:ext cx="0" cy="0"/>
          <a:chOff x="0" y="0"/>
          <a:chExt cx="0" cy="0"/>
        </a:xfrm>
      </p:grpSpPr>
      <p:grpSp>
        <p:nvGrpSpPr>
          <p:cNvPr id="55" name="Google Shape;55;p8"/>
          <p:cNvGrpSpPr/>
          <p:nvPr/>
        </p:nvGrpSpPr>
        <p:grpSpPr>
          <a:xfrm>
            <a:off x="6098378" y="7"/>
            <a:ext cx="3045625" cy="2707359"/>
            <a:chOff x="6098378" y="5"/>
            <a:chExt cx="3045625" cy="2030570"/>
          </a:xfrm>
        </p:grpSpPr>
        <p:sp>
          <p:nvSpPr>
            <p:cNvPr id="56" name="Google Shape;56;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1" name="Google Shape;61;p8"/>
          <p:cNvSpPr txBox="1"/>
          <p:nvPr>
            <p:ph type="title"/>
          </p:nvPr>
        </p:nvSpPr>
        <p:spPr>
          <a:xfrm>
            <a:off x="490250" y="701800"/>
            <a:ext cx="5618700" cy="54543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62" name="Google Shape;62;p8"/>
          <p:cNvSpPr txBox="1"/>
          <p:nvPr>
            <p:ph idx="12" type="sldNum"/>
          </p:nvPr>
        </p:nvSpPr>
        <p:spPr>
          <a:xfrm>
            <a:off x="8460431" y="6201587"/>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3" name="Shape 63"/>
        <p:cNvGrpSpPr/>
        <p:nvPr/>
      </p:nvGrpSpPr>
      <p:grpSpPr>
        <a:xfrm>
          <a:off x="0" y="0"/>
          <a:ext cx="0" cy="0"/>
          <a:chOff x="0" y="0"/>
          <a:chExt cx="0" cy="0"/>
        </a:xfrm>
      </p:grpSpPr>
      <p:sp>
        <p:nvSpPr>
          <p:cNvPr id="64" name="Google Shape;64;p9"/>
          <p:cNvSpPr/>
          <p:nvPr/>
        </p:nvSpPr>
        <p:spPr>
          <a:xfrm>
            <a:off x="4572000" y="-233"/>
            <a:ext cx="4572000" cy="6858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5" name="Google Shape;65;p9"/>
          <p:cNvCxnSpPr/>
          <p:nvPr/>
        </p:nvCxnSpPr>
        <p:spPr>
          <a:xfrm>
            <a:off x="5029675" y="5994000"/>
            <a:ext cx="468300" cy="0"/>
          </a:xfrm>
          <a:prstGeom prst="straightConnector1">
            <a:avLst/>
          </a:prstGeom>
          <a:noFill/>
          <a:ln cap="flat" cmpd="sng" w="19050">
            <a:solidFill>
              <a:schemeClr val="lt1"/>
            </a:solidFill>
            <a:prstDash val="solid"/>
            <a:round/>
            <a:headEnd len="sm" w="sm" type="none"/>
            <a:tailEnd len="sm" w="sm" type="none"/>
          </a:ln>
        </p:spPr>
      </p:cxnSp>
      <p:sp>
        <p:nvSpPr>
          <p:cNvPr id="66" name="Google Shape;66;p9"/>
          <p:cNvSpPr txBox="1"/>
          <p:nvPr>
            <p:ph type="title"/>
          </p:nvPr>
        </p:nvSpPr>
        <p:spPr>
          <a:xfrm>
            <a:off x="265500" y="1534800"/>
            <a:ext cx="4045200" cy="20859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7" name="Google Shape;67;p9"/>
          <p:cNvSpPr txBox="1"/>
          <p:nvPr>
            <p:ph idx="1" type="subTitle"/>
          </p:nvPr>
        </p:nvSpPr>
        <p:spPr>
          <a:xfrm>
            <a:off x="265500" y="3692002"/>
            <a:ext cx="4045200" cy="1692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8" name="Google Shape;68;p9"/>
          <p:cNvSpPr txBox="1"/>
          <p:nvPr>
            <p:ph idx="2" type="body"/>
          </p:nvPr>
        </p:nvSpPr>
        <p:spPr>
          <a:xfrm>
            <a:off x="4939500" y="965600"/>
            <a:ext cx="3837000" cy="49269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69" name="Google Shape;69;p9"/>
          <p:cNvSpPr txBox="1"/>
          <p:nvPr>
            <p:ph idx="12" type="sldNum"/>
          </p:nvPr>
        </p:nvSpPr>
        <p:spPr>
          <a:xfrm>
            <a:off x="8460431" y="6201587"/>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319500" y="5640767"/>
            <a:ext cx="5998800" cy="7983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72" name="Google Shape;72;p10"/>
          <p:cNvSpPr txBox="1"/>
          <p:nvPr>
            <p:ph idx="12" type="sldNum"/>
          </p:nvPr>
        </p:nvSpPr>
        <p:spPr>
          <a:xfrm>
            <a:off x="8460431" y="6201587"/>
            <a:ext cx="548700" cy="5247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311700" y="546667"/>
            <a:ext cx="8520600" cy="8103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11" name="Google Shape;11;p1"/>
          <p:cNvSpPr txBox="1"/>
          <p:nvPr>
            <p:ph idx="1" type="body"/>
          </p:nvPr>
        </p:nvSpPr>
        <p:spPr>
          <a:xfrm>
            <a:off x="311700" y="1639833"/>
            <a:ext cx="8520600" cy="4452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12" name="Google Shape;12;p1"/>
          <p:cNvSpPr txBox="1"/>
          <p:nvPr>
            <p:ph idx="12" type="sldNum"/>
          </p:nvPr>
        </p:nvSpPr>
        <p:spPr>
          <a:xfrm>
            <a:off x="8460431" y="6201587"/>
            <a:ext cx="548700" cy="5247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hyperlink" Target="http://www.earlychildhoodalliance.com/" TargetMode="External"/><Relationship Id="rId4" Type="http://schemas.openxmlformats.org/officeDocument/2006/relationships/hyperlink" Target="mailto:merrill@earlychildhoodalliance.com" TargetMode="External"/><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4"/>
          <p:cNvSpPr txBox="1"/>
          <p:nvPr>
            <p:ph type="title"/>
          </p:nvPr>
        </p:nvSpPr>
        <p:spPr>
          <a:xfrm>
            <a:off x="598100" y="2869796"/>
            <a:ext cx="8222100" cy="11184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104761"/>
              <a:buFont typeface="Calibri"/>
              <a:buNone/>
            </a:pPr>
            <a:br>
              <a:rPr b="1" lang="en-US"/>
            </a:br>
            <a:endParaRPr b="1"/>
          </a:p>
        </p:txBody>
      </p:sp>
      <p:sp>
        <p:nvSpPr>
          <p:cNvPr id="96" name="Google Shape;96;p14"/>
          <p:cNvSpPr txBox="1"/>
          <p:nvPr>
            <p:ph idx="4294967295" type="body"/>
          </p:nvPr>
        </p:nvSpPr>
        <p:spPr>
          <a:xfrm>
            <a:off x="533400" y="1610950"/>
            <a:ext cx="8153400" cy="2930400"/>
          </a:xfrm>
          <a:prstGeom prst="rect">
            <a:avLst/>
          </a:prstGeom>
          <a:noFill/>
          <a:ln>
            <a:noFill/>
          </a:ln>
        </p:spPr>
        <p:txBody>
          <a:bodyPr anchorCtr="0" anchor="t" bIns="45700" lIns="91425" spcFirstLastPara="1" rIns="91425" wrap="square" tIns="45700">
            <a:normAutofit lnSpcReduction="10000"/>
          </a:bodyPr>
          <a:lstStyle/>
          <a:p>
            <a:pPr indent="0" lvl="0" marL="0" rtl="0" algn="ctr">
              <a:spcBef>
                <a:spcPts val="0"/>
              </a:spcBef>
              <a:spcAft>
                <a:spcPts val="0"/>
              </a:spcAft>
              <a:buClr>
                <a:schemeClr val="dk1"/>
              </a:buClr>
              <a:buSzPts val="5400"/>
              <a:buNone/>
            </a:pPr>
            <a:r>
              <a:rPr b="1" lang="en-US" sz="5400">
                <a:solidFill>
                  <a:schemeClr val="lt1"/>
                </a:solidFill>
              </a:rPr>
              <a:t>Advocacy </a:t>
            </a:r>
            <a:endParaRPr b="1" sz="5400">
              <a:solidFill>
                <a:schemeClr val="lt1"/>
              </a:solidFill>
            </a:endParaRPr>
          </a:p>
          <a:p>
            <a:pPr indent="0" lvl="0" marL="0" rtl="0" algn="ctr">
              <a:spcBef>
                <a:spcPts val="880"/>
              </a:spcBef>
              <a:spcAft>
                <a:spcPts val="0"/>
              </a:spcAft>
              <a:buClr>
                <a:schemeClr val="dk1"/>
              </a:buClr>
              <a:buSzPts val="4400"/>
              <a:buNone/>
            </a:pPr>
            <a:r>
              <a:t/>
            </a:r>
            <a:endParaRPr>
              <a:solidFill>
                <a:schemeClr val="lt1"/>
              </a:solidFill>
            </a:endParaRPr>
          </a:p>
          <a:p>
            <a:pPr indent="0" lvl="0" marL="0" rtl="0" algn="l">
              <a:spcBef>
                <a:spcPts val="640"/>
              </a:spcBef>
              <a:spcAft>
                <a:spcPts val="0"/>
              </a:spcAft>
              <a:buClr>
                <a:schemeClr val="dk1"/>
              </a:buClr>
              <a:buSzPts val="3200"/>
              <a:buNone/>
            </a:pPr>
            <a:r>
              <a:t/>
            </a:r>
            <a:endParaRPr/>
          </a:p>
          <a:p>
            <a:pPr indent="0" lvl="0" marL="0" rtl="0" algn="l">
              <a:spcBef>
                <a:spcPts val="640"/>
              </a:spcBef>
              <a:spcAft>
                <a:spcPts val="0"/>
              </a:spcAft>
              <a:buClr>
                <a:schemeClr val="dk1"/>
              </a:buClr>
              <a:buSzPts val="3200"/>
              <a:buNone/>
            </a:pPr>
            <a:r>
              <a:t/>
            </a:r>
            <a:endParaRPr/>
          </a:p>
          <a:p>
            <a:pPr indent="-139700" lvl="0" marL="342900" rtl="0" algn="l">
              <a:spcBef>
                <a:spcPts val="640"/>
              </a:spcBef>
              <a:spcAft>
                <a:spcPts val="0"/>
              </a:spcAft>
              <a:buClr>
                <a:schemeClr val="dk1"/>
              </a:buClr>
              <a:buSzPts val="3200"/>
              <a:buNone/>
            </a:pPr>
            <a:r>
              <a:t/>
            </a:r>
            <a:endParaRPr/>
          </a:p>
          <a:p>
            <a:pPr indent="-139700" lvl="0" marL="342900" rtl="0" algn="l">
              <a:spcBef>
                <a:spcPts val="640"/>
              </a:spcBef>
              <a:spcAft>
                <a:spcPts val="1200"/>
              </a:spcAft>
              <a:buClr>
                <a:schemeClr val="dk1"/>
              </a:buClr>
              <a:buSzPts val="3200"/>
              <a:buNone/>
            </a:pPr>
            <a:r>
              <a:t/>
            </a:r>
            <a:endParaRPr/>
          </a:p>
        </p:txBody>
      </p:sp>
      <p:sp>
        <p:nvSpPr>
          <p:cNvPr id="97" name="Google Shape;97;p14"/>
          <p:cNvSpPr txBox="1"/>
          <p:nvPr/>
        </p:nvSpPr>
        <p:spPr>
          <a:xfrm>
            <a:off x="250675" y="3115650"/>
            <a:ext cx="8433900" cy="16407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880"/>
              </a:spcBef>
              <a:spcAft>
                <a:spcPts val="0"/>
              </a:spcAft>
              <a:buClr>
                <a:schemeClr val="dk1"/>
              </a:buClr>
              <a:buSzPts val="4400"/>
              <a:buFont typeface="Arial"/>
              <a:buNone/>
            </a:pPr>
            <a:r>
              <a:rPr b="1" lang="en-US" sz="4400">
                <a:solidFill>
                  <a:schemeClr val="lt1"/>
                </a:solidFill>
                <a:latin typeface="Roboto"/>
                <a:ea typeface="Roboto"/>
                <a:cs typeface="Roboto"/>
                <a:sym typeface="Roboto"/>
              </a:rPr>
              <a:t>The act or process of supporting a cause or proposal</a:t>
            </a:r>
            <a:endParaRPr>
              <a:latin typeface="Roboto"/>
              <a:ea typeface="Roboto"/>
              <a:cs typeface="Roboto"/>
              <a:sym typeface="Roboto"/>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7">
                                            <p:txEl>
                                              <p:pRg end="0" st="0"/>
                                            </p:txEl>
                                          </p:spTgt>
                                        </p:tgtEl>
                                        <p:attrNameLst>
                                          <p:attrName>style.visibility</p:attrName>
                                        </p:attrNameLst>
                                      </p:cBhvr>
                                      <p:to>
                                        <p:strVal val="visible"/>
                                      </p:to>
                                    </p:set>
                                    <p:animEffect filter="fade" transition="in">
                                      <p:cBhvr>
                                        <p:cTn dur="1000"/>
                                        <p:tgtEl>
                                          <p:spTgt spid="97">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99974"/>
              <a:buFont typeface="Calibri"/>
              <a:buNone/>
            </a:pPr>
            <a:r>
              <a:rPr lang="en-US" sz="3959" u="sng"/>
              <a:t>Elements of Effective Advocacy </a:t>
            </a:r>
            <a:br>
              <a:rPr lang="en-US" sz="3959"/>
            </a:br>
            <a:endParaRPr sz="3959"/>
          </a:p>
        </p:txBody>
      </p:sp>
      <p:sp>
        <p:nvSpPr>
          <p:cNvPr id="103" name="Google Shape;103;p15"/>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55600" lvl="0" marL="342900" rtl="0" algn="l">
              <a:spcBef>
                <a:spcPts val="0"/>
              </a:spcBef>
              <a:spcAft>
                <a:spcPts val="0"/>
              </a:spcAft>
              <a:buClr>
                <a:schemeClr val="dk1"/>
              </a:buClr>
              <a:buSzPts val="3400"/>
              <a:buChar char="●"/>
            </a:pPr>
            <a:r>
              <a:rPr b="1" lang="en-US" sz="2000"/>
              <a:t>There is power in numbers</a:t>
            </a:r>
            <a:endParaRPr b="1" sz="2000"/>
          </a:p>
          <a:p>
            <a:pPr indent="-355600" lvl="0" marL="342900" rtl="0" algn="l">
              <a:spcBef>
                <a:spcPts val="640"/>
              </a:spcBef>
              <a:spcAft>
                <a:spcPts val="0"/>
              </a:spcAft>
              <a:buClr>
                <a:schemeClr val="dk1"/>
              </a:buClr>
              <a:buSzPts val="3400"/>
              <a:buChar char="●"/>
            </a:pPr>
            <a:r>
              <a:rPr b="1" lang="en-US" sz="2000"/>
              <a:t>Know what you want</a:t>
            </a:r>
            <a:endParaRPr b="1" sz="2000"/>
          </a:p>
          <a:p>
            <a:pPr indent="-355600" lvl="0" marL="342900" rtl="0" algn="l">
              <a:spcBef>
                <a:spcPts val="640"/>
              </a:spcBef>
              <a:spcAft>
                <a:spcPts val="0"/>
              </a:spcAft>
              <a:buClr>
                <a:schemeClr val="dk1"/>
              </a:buClr>
              <a:buSzPts val="3400"/>
              <a:buChar char="●"/>
            </a:pPr>
            <a:r>
              <a:rPr b="1" lang="en-US" sz="2000"/>
              <a:t>Understand the system you are working in</a:t>
            </a:r>
            <a:endParaRPr b="1" sz="2000"/>
          </a:p>
          <a:p>
            <a:pPr indent="-355600" lvl="0" marL="342900" rtl="0" algn="l">
              <a:spcBef>
                <a:spcPts val="640"/>
              </a:spcBef>
              <a:spcAft>
                <a:spcPts val="0"/>
              </a:spcAft>
              <a:buClr>
                <a:schemeClr val="dk1"/>
              </a:buClr>
              <a:buSzPts val="3400"/>
              <a:buChar char="●"/>
            </a:pPr>
            <a:r>
              <a:rPr b="1" lang="en-US" sz="2000"/>
              <a:t>Find out who has the power to fix the problem</a:t>
            </a:r>
            <a:endParaRPr b="1" sz="2000"/>
          </a:p>
          <a:p>
            <a:pPr indent="-355600" lvl="0" marL="342900" rtl="0" algn="l">
              <a:spcBef>
                <a:spcPts val="640"/>
              </a:spcBef>
              <a:spcAft>
                <a:spcPts val="0"/>
              </a:spcAft>
              <a:buClr>
                <a:schemeClr val="dk1"/>
              </a:buClr>
              <a:buSzPts val="3400"/>
              <a:buChar char="●"/>
            </a:pPr>
            <a:r>
              <a:rPr b="1" lang="en-US" sz="2000"/>
              <a:t>Make a compelling case</a:t>
            </a:r>
            <a:endParaRPr b="1" sz="2000"/>
          </a:p>
          <a:p>
            <a:pPr indent="-355600" lvl="0" marL="342900" rtl="0" algn="l">
              <a:spcBef>
                <a:spcPts val="640"/>
              </a:spcBef>
              <a:spcAft>
                <a:spcPts val="1200"/>
              </a:spcAft>
              <a:buClr>
                <a:schemeClr val="dk1"/>
              </a:buClr>
              <a:buSzPts val="3400"/>
              <a:buChar char="●"/>
            </a:pPr>
            <a:r>
              <a:rPr b="1" lang="en-US" sz="2000"/>
              <a:t>When at first you don’t succeed, try again</a:t>
            </a:r>
            <a:endParaRPr b="1" sz="20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3">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3">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3">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3">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3600" u="sng"/>
              <a:t>Power in Numbers</a:t>
            </a:r>
            <a:endParaRPr sz="3600" u="sng"/>
          </a:p>
        </p:txBody>
      </p:sp>
      <p:sp>
        <p:nvSpPr>
          <p:cNvPr id="110" name="Google Shape;110;p16"/>
          <p:cNvSpPr txBox="1"/>
          <p:nvPr>
            <p:ph idx="1" type="body"/>
          </p:nvPr>
        </p:nvSpPr>
        <p:spPr>
          <a:xfrm>
            <a:off x="457200" y="2057400"/>
            <a:ext cx="8229600" cy="4068763"/>
          </a:xfrm>
          <a:prstGeom prst="rect">
            <a:avLst/>
          </a:prstGeom>
          <a:noFill/>
          <a:ln>
            <a:noFill/>
          </a:ln>
        </p:spPr>
        <p:txBody>
          <a:bodyPr anchorCtr="0" anchor="t" bIns="45700" lIns="91425" spcFirstLastPara="1" rIns="91425" wrap="square" tIns="45700">
            <a:normAutofit/>
          </a:bodyPr>
          <a:lstStyle/>
          <a:p>
            <a:pPr indent="-355600" lvl="0" marL="342900" rtl="0" algn="l">
              <a:spcBef>
                <a:spcPts val="0"/>
              </a:spcBef>
              <a:spcAft>
                <a:spcPts val="0"/>
              </a:spcAft>
              <a:buClr>
                <a:schemeClr val="dk1"/>
              </a:buClr>
              <a:buSzPts val="3400"/>
              <a:buChar char="●"/>
            </a:pPr>
            <a:r>
              <a:rPr b="1" lang="en-US" sz="2000"/>
              <a:t>It’s easy to ignore an individual, harder when there is a group</a:t>
            </a:r>
            <a:endParaRPr b="1" sz="2000"/>
          </a:p>
          <a:p>
            <a:pPr indent="-355600" lvl="0" marL="342900" rtl="0" algn="l">
              <a:spcBef>
                <a:spcPts val="0"/>
              </a:spcBef>
              <a:spcAft>
                <a:spcPts val="0"/>
              </a:spcAft>
              <a:buClr>
                <a:schemeClr val="dk1"/>
              </a:buClr>
              <a:buSzPts val="3400"/>
              <a:buChar char="●"/>
            </a:pPr>
            <a:r>
              <a:rPr b="1" lang="en-US" sz="2000"/>
              <a:t>Do others share this problem?  </a:t>
            </a:r>
            <a:endParaRPr b="1" sz="2000"/>
          </a:p>
          <a:p>
            <a:pPr indent="-387350" lvl="1" marL="742950" rtl="0" algn="l">
              <a:spcBef>
                <a:spcPts val="0"/>
              </a:spcBef>
              <a:spcAft>
                <a:spcPts val="0"/>
              </a:spcAft>
              <a:buClr>
                <a:schemeClr val="dk1"/>
              </a:buClr>
              <a:buSzPts val="3400"/>
              <a:buChar char="○"/>
            </a:pPr>
            <a:r>
              <a:rPr b="1" lang="en-US" sz="2000"/>
              <a:t>A</a:t>
            </a:r>
            <a:r>
              <a:rPr b="1" lang="en-US" sz="2000"/>
              <a:t>sk around</a:t>
            </a:r>
            <a:endParaRPr b="1" sz="2000"/>
          </a:p>
          <a:p>
            <a:pPr indent="-387350" lvl="1" marL="742950" rtl="0" algn="l">
              <a:spcBef>
                <a:spcPts val="640"/>
              </a:spcBef>
              <a:spcAft>
                <a:spcPts val="1200"/>
              </a:spcAft>
              <a:buClr>
                <a:schemeClr val="dk1"/>
              </a:buClr>
              <a:buSzPts val="3400"/>
              <a:buChar char="○"/>
            </a:pPr>
            <a:r>
              <a:rPr b="1" lang="en-US" sz="2000"/>
              <a:t>Listen to their stories</a:t>
            </a:r>
            <a:endParaRPr b="1" sz="20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xEl>
                                              <p:pRg end="3" st="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3600" u="sng"/>
              <a:t>Know what you want</a:t>
            </a:r>
            <a:endParaRPr sz="3600" u="sng"/>
          </a:p>
        </p:txBody>
      </p:sp>
      <p:sp>
        <p:nvSpPr>
          <p:cNvPr id="117" name="Google Shape;117;p17"/>
          <p:cNvSpPr txBox="1"/>
          <p:nvPr>
            <p:ph idx="1" type="body"/>
          </p:nvPr>
        </p:nvSpPr>
        <p:spPr>
          <a:xfrm>
            <a:off x="457200" y="2057400"/>
            <a:ext cx="8229600" cy="4068763"/>
          </a:xfrm>
          <a:prstGeom prst="rect">
            <a:avLst/>
          </a:prstGeom>
          <a:noFill/>
          <a:ln>
            <a:noFill/>
          </a:ln>
        </p:spPr>
        <p:txBody>
          <a:bodyPr anchorCtr="0" anchor="t" bIns="45700" lIns="91425" spcFirstLastPara="1" rIns="91425" wrap="square" tIns="45700">
            <a:normAutofit/>
          </a:bodyPr>
          <a:lstStyle/>
          <a:p>
            <a:pPr indent="-355600" lvl="0" marL="342900" rtl="0" algn="l">
              <a:spcBef>
                <a:spcPts val="0"/>
              </a:spcBef>
              <a:spcAft>
                <a:spcPts val="0"/>
              </a:spcAft>
              <a:buClr>
                <a:schemeClr val="dk1"/>
              </a:buClr>
              <a:buSzPts val="3400"/>
              <a:buChar char="●"/>
            </a:pPr>
            <a:r>
              <a:rPr b="1" lang="en-US" sz="2000"/>
              <a:t>With others who share the problem, figure out how you would like the problem solved.</a:t>
            </a:r>
            <a:endParaRPr b="1" sz="2000"/>
          </a:p>
          <a:p>
            <a:pPr indent="-355600" lvl="0" marL="342900" rtl="0" algn="l">
              <a:spcBef>
                <a:spcPts val="640"/>
              </a:spcBef>
              <a:spcAft>
                <a:spcPts val="0"/>
              </a:spcAft>
              <a:buClr>
                <a:schemeClr val="dk1"/>
              </a:buClr>
              <a:buSzPts val="3400"/>
              <a:buChar char="●"/>
            </a:pPr>
            <a:r>
              <a:rPr b="1" lang="en-US" sz="2000"/>
              <a:t>If the solution has multiple parts, set priorities. Know which parts are essential and which parts are “nice to have.”</a:t>
            </a:r>
            <a:endParaRPr b="1" sz="2000"/>
          </a:p>
          <a:p>
            <a:pPr indent="-139700" lvl="0" marL="342900" rtl="0" algn="l">
              <a:spcBef>
                <a:spcPts val="640"/>
              </a:spcBef>
              <a:spcAft>
                <a:spcPts val="1200"/>
              </a:spcAft>
              <a:buClr>
                <a:schemeClr val="dk1"/>
              </a:buClr>
              <a:buSzPts val="3200"/>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7">
                                            <p:txEl>
                                              <p:pRg end="0" st="0"/>
                                            </p:txEl>
                                          </p:spTgt>
                                        </p:tgtEl>
                                        <p:attrNameLst>
                                          <p:attrName>style.visibility</p:attrName>
                                        </p:attrNameLst>
                                      </p:cBhvr>
                                      <p:to>
                                        <p:strVal val="visible"/>
                                      </p:to>
                                    </p:set>
                                    <p:animEffect filter="fade" transition="in">
                                      <p:cBhvr>
                                        <p:cTn dur="1000"/>
                                        <p:tgtEl>
                                          <p:spTgt spid="11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7">
                                            <p:txEl>
                                              <p:pRg end="1" st="1"/>
                                            </p:txEl>
                                          </p:spTgt>
                                        </p:tgtEl>
                                        <p:attrNameLst>
                                          <p:attrName>style.visibility</p:attrName>
                                        </p:attrNameLst>
                                      </p:cBhvr>
                                      <p:to>
                                        <p:strVal val="visible"/>
                                      </p:to>
                                    </p:set>
                                    <p:animEffect filter="fade" transition="in">
                                      <p:cBhvr>
                                        <p:cTn dur="1000"/>
                                        <p:tgtEl>
                                          <p:spTgt spid="11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7">
                                            <p:txEl>
                                              <p:pRg end="2" st="2"/>
                                            </p:txEl>
                                          </p:spTgt>
                                        </p:tgtEl>
                                        <p:attrNameLst>
                                          <p:attrName>style.visibility</p:attrName>
                                        </p:attrNameLst>
                                      </p:cBhvr>
                                      <p:to>
                                        <p:strVal val="visible"/>
                                      </p:to>
                                    </p:set>
                                    <p:animEffect filter="fade" transition="in">
                                      <p:cBhvr>
                                        <p:cTn dur="1000"/>
                                        <p:tgtEl>
                                          <p:spTgt spid="117">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3600" u="sng"/>
              <a:t>Understand the System</a:t>
            </a:r>
            <a:endParaRPr sz="3600" u="sng"/>
          </a:p>
        </p:txBody>
      </p:sp>
      <p:sp>
        <p:nvSpPr>
          <p:cNvPr id="124" name="Google Shape;124;p1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55600" lvl="0" marL="342900" rtl="0" algn="l">
              <a:spcBef>
                <a:spcPts val="0"/>
              </a:spcBef>
              <a:spcAft>
                <a:spcPts val="0"/>
              </a:spcAft>
              <a:buClr>
                <a:schemeClr val="dk1"/>
              </a:buClr>
              <a:buSzPts val="3400"/>
              <a:buChar char="●"/>
            </a:pPr>
            <a:r>
              <a:rPr b="1" lang="en-US" sz="2000"/>
              <a:t>Ask people who might know: </a:t>
            </a:r>
            <a:endParaRPr b="1" sz="2000"/>
          </a:p>
          <a:p>
            <a:pPr indent="-298450" lvl="1" marL="742950" rtl="0" algn="l">
              <a:spcBef>
                <a:spcPts val="560"/>
              </a:spcBef>
              <a:spcAft>
                <a:spcPts val="0"/>
              </a:spcAft>
              <a:buClr>
                <a:schemeClr val="dk1"/>
              </a:buClr>
              <a:buSzPts val="3000"/>
              <a:buChar char="○"/>
            </a:pPr>
            <a:r>
              <a:rPr b="1" lang="en-US" sz="1600"/>
              <a:t>How things work, and </a:t>
            </a:r>
            <a:endParaRPr b="1" sz="1600"/>
          </a:p>
          <a:p>
            <a:pPr indent="-298450" lvl="1" marL="742950" rtl="0" algn="l">
              <a:spcBef>
                <a:spcPts val="560"/>
              </a:spcBef>
              <a:spcAft>
                <a:spcPts val="0"/>
              </a:spcAft>
              <a:buClr>
                <a:schemeClr val="dk1"/>
              </a:buClr>
              <a:buSzPts val="3000"/>
              <a:buChar char="○"/>
            </a:pPr>
            <a:r>
              <a:rPr b="1" lang="en-US" sz="1600"/>
              <a:t>Who can help you get information?</a:t>
            </a:r>
            <a:endParaRPr b="1" sz="1600"/>
          </a:p>
          <a:p>
            <a:pPr indent="-355600" lvl="0" marL="342900" rtl="0" algn="l">
              <a:spcBef>
                <a:spcPts val="640"/>
              </a:spcBef>
              <a:spcAft>
                <a:spcPts val="0"/>
              </a:spcAft>
              <a:buClr>
                <a:schemeClr val="dk1"/>
              </a:buClr>
              <a:buSzPts val="3400"/>
              <a:buChar char="●"/>
            </a:pPr>
            <a:r>
              <a:rPr b="1" lang="en-US" sz="2000"/>
              <a:t>Look at public records related to the problem</a:t>
            </a:r>
            <a:endParaRPr b="1" sz="2000"/>
          </a:p>
          <a:p>
            <a:pPr indent="-355600" lvl="0" marL="342900" rtl="0" algn="l">
              <a:spcBef>
                <a:spcPts val="640"/>
              </a:spcBef>
              <a:spcAft>
                <a:spcPts val="0"/>
              </a:spcAft>
              <a:buClr>
                <a:schemeClr val="dk1"/>
              </a:buClr>
              <a:buSzPts val="3400"/>
              <a:buChar char="●"/>
            </a:pPr>
            <a:r>
              <a:rPr b="1" lang="en-US" sz="2000"/>
              <a:t>Ask, “Who has the power to fix this?”</a:t>
            </a:r>
            <a:endParaRPr b="1" sz="2000"/>
          </a:p>
          <a:p>
            <a:pPr indent="-355600" lvl="0" marL="342900" rtl="0" algn="l">
              <a:spcBef>
                <a:spcPts val="640"/>
              </a:spcBef>
              <a:spcAft>
                <a:spcPts val="1200"/>
              </a:spcAft>
              <a:buClr>
                <a:schemeClr val="dk1"/>
              </a:buClr>
              <a:buSzPts val="3400"/>
              <a:buChar char="●"/>
            </a:pPr>
            <a:r>
              <a:rPr b="1" lang="en-US" sz="2000"/>
              <a:t>Ask more people to confirm or refute your initial understanding of the system</a:t>
            </a:r>
            <a:endParaRPr b="1" sz="2000">
              <a:solidFill>
                <a:srgbClr val="FF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4">
                                            <p:txEl>
                                              <p:pRg end="0" st="0"/>
                                            </p:txEl>
                                          </p:spTgt>
                                        </p:tgtEl>
                                        <p:attrNameLst>
                                          <p:attrName>style.visibility</p:attrName>
                                        </p:attrNameLst>
                                      </p:cBhvr>
                                      <p:to>
                                        <p:strVal val="visible"/>
                                      </p:to>
                                    </p:set>
                                    <p:animEffect filter="fade" transition="in">
                                      <p:cBhvr>
                                        <p:cTn dur="1000"/>
                                        <p:tgtEl>
                                          <p:spTgt spid="12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4">
                                            <p:txEl>
                                              <p:pRg end="1" st="1"/>
                                            </p:txEl>
                                          </p:spTgt>
                                        </p:tgtEl>
                                        <p:attrNameLst>
                                          <p:attrName>style.visibility</p:attrName>
                                        </p:attrNameLst>
                                      </p:cBhvr>
                                      <p:to>
                                        <p:strVal val="visible"/>
                                      </p:to>
                                    </p:set>
                                    <p:animEffect filter="fade" transition="in">
                                      <p:cBhvr>
                                        <p:cTn dur="1000"/>
                                        <p:tgtEl>
                                          <p:spTgt spid="12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4">
                                            <p:txEl>
                                              <p:pRg end="2" st="2"/>
                                            </p:txEl>
                                          </p:spTgt>
                                        </p:tgtEl>
                                        <p:attrNameLst>
                                          <p:attrName>style.visibility</p:attrName>
                                        </p:attrNameLst>
                                      </p:cBhvr>
                                      <p:to>
                                        <p:strVal val="visible"/>
                                      </p:to>
                                    </p:set>
                                    <p:animEffect filter="fade" transition="in">
                                      <p:cBhvr>
                                        <p:cTn dur="1000"/>
                                        <p:tgtEl>
                                          <p:spTgt spid="12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4">
                                            <p:txEl>
                                              <p:pRg end="3" st="3"/>
                                            </p:txEl>
                                          </p:spTgt>
                                        </p:tgtEl>
                                        <p:attrNameLst>
                                          <p:attrName>style.visibility</p:attrName>
                                        </p:attrNameLst>
                                      </p:cBhvr>
                                      <p:to>
                                        <p:strVal val="visible"/>
                                      </p:to>
                                    </p:set>
                                    <p:animEffect filter="fade" transition="in">
                                      <p:cBhvr>
                                        <p:cTn dur="1000"/>
                                        <p:tgtEl>
                                          <p:spTgt spid="124">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4">
                                            <p:txEl>
                                              <p:pRg end="4" st="4"/>
                                            </p:txEl>
                                          </p:spTgt>
                                        </p:tgtEl>
                                        <p:attrNameLst>
                                          <p:attrName>style.visibility</p:attrName>
                                        </p:attrNameLst>
                                      </p:cBhvr>
                                      <p:to>
                                        <p:strVal val="visible"/>
                                      </p:to>
                                    </p:set>
                                    <p:animEffect filter="fade" transition="in">
                                      <p:cBhvr>
                                        <p:cTn dur="1000"/>
                                        <p:tgtEl>
                                          <p:spTgt spid="124">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4">
                                            <p:txEl>
                                              <p:pRg end="5" st="5"/>
                                            </p:txEl>
                                          </p:spTgt>
                                        </p:tgtEl>
                                        <p:attrNameLst>
                                          <p:attrName>style.visibility</p:attrName>
                                        </p:attrNameLst>
                                      </p:cBhvr>
                                      <p:to>
                                        <p:strVal val="visible"/>
                                      </p:to>
                                    </p:set>
                                    <p:animEffect filter="fade" transition="in">
                                      <p:cBhvr>
                                        <p:cTn dur="1000"/>
                                        <p:tgtEl>
                                          <p:spTgt spid="124">
                                            <p:txEl>
                                              <p:pRg end="5" st="5"/>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chemeClr val="dk1"/>
              </a:buClr>
              <a:buSzPct val="99974"/>
              <a:buFont typeface="Calibri"/>
              <a:buNone/>
            </a:pPr>
            <a:r>
              <a:rPr lang="en-US" sz="3959" u="sng"/>
              <a:t>Learn About the Person or People Who Have Power to Fix the Problem</a:t>
            </a:r>
            <a:endParaRPr sz="3959" u="sng"/>
          </a:p>
        </p:txBody>
      </p:sp>
      <p:sp>
        <p:nvSpPr>
          <p:cNvPr id="130" name="Google Shape;130;p19"/>
          <p:cNvSpPr txBox="1"/>
          <p:nvPr>
            <p:ph idx="1" type="body"/>
          </p:nvPr>
        </p:nvSpPr>
        <p:spPr>
          <a:xfrm>
            <a:off x="457200" y="2057400"/>
            <a:ext cx="8229600" cy="4068763"/>
          </a:xfrm>
          <a:prstGeom prst="rect">
            <a:avLst/>
          </a:prstGeom>
          <a:noFill/>
          <a:ln>
            <a:noFill/>
          </a:ln>
        </p:spPr>
        <p:txBody>
          <a:bodyPr anchorCtr="0" anchor="t" bIns="45700" lIns="91425" spcFirstLastPara="1" rIns="91425" wrap="square" tIns="45700">
            <a:normAutofit/>
          </a:bodyPr>
          <a:lstStyle/>
          <a:p>
            <a:pPr indent="-355600" lvl="0" marL="342900" rtl="0" algn="l">
              <a:spcBef>
                <a:spcPts val="0"/>
              </a:spcBef>
              <a:spcAft>
                <a:spcPts val="0"/>
              </a:spcAft>
              <a:buClr>
                <a:schemeClr val="dk1"/>
              </a:buClr>
              <a:buSzPts val="3400"/>
              <a:buChar char="●"/>
            </a:pPr>
            <a:r>
              <a:rPr b="1" lang="en-US" sz="2000"/>
              <a:t>How do they make decisions?</a:t>
            </a:r>
            <a:endParaRPr b="1" sz="2000"/>
          </a:p>
          <a:p>
            <a:pPr indent="-355600" lvl="0" marL="342900" rtl="0" algn="l">
              <a:spcBef>
                <a:spcPts val="640"/>
              </a:spcBef>
              <a:spcAft>
                <a:spcPts val="0"/>
              </a:spcAft>
              <a:buClr>
                <a:schemeClr val="dk1"/>
              </a:buClr>
              <a:buSzPts val="3400"/>
              <a:buChar char="●"/>
            </a:pPr>
            <a:r>
              <a:rPr b="1" lang="en-US" sz="2000"/>
              <a:t>Who do they listen to?</a:t>
            </a:r>
            <a:endParaRPr b="1" sz="2000"/>
          </a:p>
          <a:p>
            <a:pPr indent="-355600" lvl="0" marL="342900" rtl="0" algn="l">
              <a:spcBef>
                <a:spcPts val="640"/>
              </a:spcBef>
              <a:spcAft>
                <a:spcPts val="0"/>
              </a:spcAft>
              <a:buClr>
                <a:schemeClr val="dk1"/>
              </a:buClr>
              <a:buSzPts val="3400"/>
              <a:buChar char="●"/>
            </a:pPr>
            <a:r>
              <a:rPr b="1" lang="en-US" sz="2000"/>
              <a:t>What’s important to them?</a:t>
            </a:r>
            <a:endParaRPr b="1" sz="2000"/>
          </a:p>
          <a:p>
            <a:pPr indent="-355600" lvl="0" marL="342900" rtl="0" algn="l">
              <a:spcBef>
                <a:spcPts val="640"/>
              </a:spcBef>
              <a:spcAft>
                <a:spcPts val="1200"/>
              </a:spcAft>
              <a:buClr>
                <a:schemeClr val="dk1"/>
              </a:buClr>
              <a:buSzPts val="3400"/>
              <a:buChar char="●"/>
            </a:pPr>
            <a:r>
              <a:rPr b="1" lang="en-US" sz="2000"/>
              <a:t>Who can’t they say “No” to?</a:t>
            </a:r>
            <a:endParaRPr b="1" sz="20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0">
                                            <p:txEl>
                                              <p:pRg end="0" st="0"/>
                                            </p:txEl>
                                          </p:spTgt>
                                        </p:tgtEl>
                                        <p:attrNameLst>
                                          <p:attrName>style.visibility</p:attrName>
                                        </p:attrNameLst>
                                      </p:cBhvr>
                                      <p:to>
                                        <p:strVal val="visible"/>
                                      </p:to>
                                    </p:set>
                                    <p:animEffect filter="fade" transition="in">
                                      <p:cBhvr>
                                        <p:cTn dur="1000"/>
                                        <p:tgtEl>
                                          <p:spTgt spid="13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0">
                                            <p:txEl>
                                              <p:pRg end="1" st="1"/>
                                            </p:txEl>
                                          </p:spTgt>
                                        </p:tgtEl>
                                        <p:attrNameLst>
                                          <p:attrName>style.visibility</p:attrName>
                                        </p:attrNameLst>
                                      </p:cBhvr>
                                      <p:to>
                                        <p:strVal val="visible"/>
                                      </p:to>
                                    </p:set>
                                    <p:animEffect filter="fade" transition="in">
                                      <p:cBhvr>
                                        <p:cTn dur="1000"/>
                                        <p:tgtEl>
                                          <p:spTgt spid="13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0">
                                            <p:txEl>
                                              <p:pRg end="2" st="2"/>
                                            </p:txEl>
                                          </p:spTgt>
                                        </p:tgtEl>
                                        <p:attrNameLst>
                                          <p:attrName>style.visibility</p:attrName>
                                        </p:attrNameLst>
                                      </p:cBhvr>
                                      <p:to>
                                        <p:strVal val="visible"/>
                                      </p:to>
                                    </p:set>
                                    <p:animEffect filter="fade" transition="in">
                                      <p:cBhvr>
                                        <p:cTn dur="1000"/>
                                        <p:tgtEl>
                                          <p:spTgt spid="13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0">
                                            <p:txEl>
                                              <p:pRg end="3" st="3"/>
                                            </p:txEl>
                                          </p:spTgt>
                                        </p:tgtEl>
                                        <p:attrNameLst>
                                          <p:attrName>style.visibility</p:attrName>
                                        </p:attrNameLst>
                                      </p:cBhvr>
                                      <p:to>
                                        <p:strVal val="visible"/>
                                      </p:to>
                                    </p:set>
                                    <p:animEffect filter="fade" transition="in">
                                      <p:cBhvr>
                                        <p:cTn dur="1000"/>
                                        <p:tgtEl>
                                          <p:spTgt spid="130">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sz="3600" u="sng"/>
              <a:t>Make a Compelling Case</a:t>
            </a:r>
            <a:endParaRPr sz="3600" u="sng"/>
          </a:p>
        </p:txBody>
      </p:sp>
      <p:sp>
        <p:nvSpPr>
          <p:cNvPr id="137" name="Google Shape;137;p20"/>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p>
            <a:pPr indent="-355600" lvl="0" marL="342900" rtl="0" algn="l">
              <a:spcBef>
                <a:spcPts val="0"/>
              </a:spcBef>
              <a:spcAft>
                <a:spcPts val="0"/>
              </a:spcAft>
              <a:buClr>
                <a:schemeClr val="dk1"/>
              </a:buClr>
              <a:buSzPts val="3400"/>
              <a:buChar char="●"/>
            </a:pPr>
            <a:r>
              <a:rPr b="1" lang="en-US" sz="2000"/>
              <a:t>Establish your legitimacy </a:t>
            </a:r>
            <a:endParaRPr b="1" sz="2000"/>
          </a:p>
          <a:p>
            <a:pPr indent="-355600" lvl="0" marL="342900" rtl="0" algn="l">
              <a:spcBef>
                <a:spcPts val="640"/>
              </a:spcBef>
              <a:spcAft>
                <a:spcPts val="0"/>
              </a:spcAft>
              <a:buClr>
                <a:schemeClr val="dk1"/>
              </a:buClr>
              <a:buSzPts val="3400"/>
              <a:buChar char="●"/>
            </a:pPr>
            <a:r>
              <a:rPr b="1" lang="en-US" sz="2000"/>
              <a:t>Provide accurate, useful information</a:t>
            </a:r>
            <a:endParaRPr b="1" sz="2000"/>
          </a:p>
          <a:p>
            <a:pPr indent="-355600" lvl="0" marL="342900" rtl="0" algn="l">
              <a:spcBef>
                <a:spcPts val="640"/>
              </a:spcBef>
              <a:spcAft>
                <a:spcPts val="0"/>
              </a:spcAft>
              <a:buClr>
                <a:schemeClr val="dk1"/>
              </a:buClr>
              <a:buSzPts val="3400"/>
              <a:buChar char="●"/>
            </a:pPr>
            <a:r>
              <a:rPr b="1" lang="en-US" sz="2000"/>
              <a:t>Use a personal story to demonstrate the problem and its impact </a:t>
            </a:r>
            <a:endParaRPr b="1" sz="2000"/>
          </a:p>
          <a:p>
            <a:pPr indent="-355600" lvl="0" marL="342900" rtl="0" algn="l">
              <a:spcBef>
                <a:spcPts val="640"/>
              </a:spcBef>
              <a:spcAft>
                <a:spcPts val="0"/>
              </a:spcAft>
              <a:buClr>
                <a:schemeClr val="dk1"/>
              </a:buClr>
              <a:buSzPts val="3400"/>
              <a:buChar char="●"/>
            </a:pPr>
            <a:r>
              <a:rPr b="1" lang="en-US" sz="2000"/>
              <a:t>Make it clear what you want, and how it will solve the problem </a:t>
            </a:r>
            <a:endParaRPr b="1" sz="2000"/>
          </a:p>
          <a:p>
            <a:pPr indent="-355600" lvl="0" marL="342900" rtl="0" algn="l">
              <a:spcBef>
                <a:spcPts val="640"/>
              </a:spcBef>
              <a:spcAft>
                <a:spcPts val="1200"/>
              </a:spcAft>
              <a:buClr>
                <a:schemeClr val="dk1"/>
              </a:buClr>
              <a:buSzPts val="3400"/>
              <a:buChar char="●"/>
            </a:pPr>
            <a:r>
              <a:rPr b="1" lang="en-US" sz="2000"/>
              <a:t>Ask if they will work with you to solve the problem</a:t>
            </a:r>
            <a:endParaRPr b="1" sz="20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7">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7">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7">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7">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7">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400"/>
              <a:buFont typeface="Calibri"/>
              <a:buNone/>
            </a:pPr>
            <a:r>
              <a:rPr lang="en-US" u="sng"/>
              <a:t>If At First You Don’t Succeed</a:t>
            </a:r>
            <a:endParaRPr u="sng"/>
          </a:p>
        </p:txBody>
      </p:sp>
      <p:sp>
        <p:nvSpPr>
          <p:cNvPr id="144" name="Google Shape;144;p21"/>
          <p:cNvSpPr txBox="1"/>
          <p:nvPr>
            <p:ph idx="1" type="body"/>
          </p:nvPr>
        </p:nvSpPr>
        <p:spPr>
          <a:xfrm>
            <a:off x="457200" y="1371600"/>
            <a:ext cx="8229600" cy="5029200"/>
          </a:xfrm>
          <a:prstGeom prst="rect">
            <a:avLst/>
          </a:prstGeom>
          <a:noFill/>
          <a:ln>
            <a:noFill/>
          </a:ln>
        </p:spPr>
        <p:txBody>
          <a:bodyPr anchorCtr="0" anchor="t" bIns="45700" lIns="91425" spcFirstLastPara="1" rIns="91425" wrap="square" tIns="45700">
            <a:normAutofit/>
          </a:bodyPr>
          <a:lstStyle/>
          <a:p>
            <a:pPr indent="-355600" lvl="0" marL="342900" rtl="0" algn="l">
              <a:spcBef>
                <a:spcPts val="0"/>
              </a:spcBef>
              <a:spcAft>
                <a:spcPts val="0"/>
              </a:spcAft>
              <a:buClr>
                <a:schemeClr val="dk1"/>
              </a:buClr>
              <a:buSzPts val="3400"/>
              <a:buChar char="●"/>
            </a:pPr>
            <a:r>
              <a:rPr b="1" lang="en-US" sz="2000"/>
              <a:t>Try again!</a:t>
            </a:r>
            <a:endParaRPr sz="2000"/>
          </a:p>
          <a:p>
            <a:pPr indent="-355600" lvl="0" marL="342900" rtl="0" algn="l">
              <a:spcBef>
                <a:spcPts val="640"/>
              </a:spcBef>
              <a:spcAft>
                <a:spcPts val="0"/>
              </a:spcAft>
              <a:buClr>
                <a:schemeClr val="dk1"/>
              </a:buClr>
              <a:buSzPts val="3400"/>
              <a:buChar char="●"/>
            </a:pPr>
            <a:r>
              <a:rPr b="1" lang="en-US" sz="2000"/>
              <a:t>Start by asking yourself:</a:t>
            </a:r>
            <a:endParaRPr b="1" sz="2000"/>
          </a:p>
          <a:p>
            <a:pPr indent="-209550" lvl="1" marL="742950" rtl="0" algn="l">
              <a:spcBef>
                <a:spcPts val="640"/>
              </a:spcBef>
              <a:spcAft>
                <a:spcPts val="0"/>
              </a:spcAft>
              <a:buClr>
                <a:schemeClr val="dk1"/>
              </a:buClr>
              <a:buSzPts val="2000"/>
              <a:buChar char="○"/>
            </a:pPr>
            <a:r>
              <a:rPr b="1" lang="en-US" sz="2000"/>
              <a:t>Did we understand the system correctly?</a:t>
            </a:r>
            <a:endParaRPr b="1" sz="2000"/>
          </a:p>
          <a:p>
            <a:pPr indent="-209550" lvl="1" marL="742950" rtl="0" algn="l">
              <a:spcBef>
                <a:spcPts val="640"/>
              </a:spcBef>
              <a:spcAft>
                <a:spcPts val="0"/>
              </a:spcAft>
              <a:buClr>
                <a:schemeClr val="dk1"/>
              </a:buClr>
              <a:buSzPts val="2000"/>
              <a:buChar char="○"/>
            </a:pPr>
            <a:r>
              <a:rPr b="1" lang="en-US" sz="2000"/>
              <a:t>Did we target the right decision maker(s)?</a:t>
            </a:r>
            <a:endParaRPr b="1" sz="2000"/>
          </a:p>
          <a:p>
            <a:pPr indent="-209550" lvl="1" marL="742950" rtl="0" algn="l">
              <a:spcBef>
                <a:spcPts val="640"/>
              </a:spcBef>
              <a:spcAft>
                <a:spcPts val="0"/>
              </a:spcAft>
              <a:buClr>
                <a:schemeClr val="dk1"/>
              </a:buClr>
              <a:buSzPts val="2000"/>
              <a:buChar char="○"/>
            </a:pPr>
            <a:r>
              <a:rPr b="1" lang="en-US" sz="2000"/>
              <a:t>Was our solution something that wasn’t in their power to deliver?</a:t>
            </a:r>
            <a:endParaRPr b="1" sz="2000"/>
          </a:p>
          <a:p>
            <a:pPr indent="-209550" lvl="1" marL="742950" rtl="0" algn="l">
              <a:spcBef>
                <a:spcPts val="640"/>
              </a:spcBef>
              <a:spcAft>
                <a:spcPts val="0"/>
              </a:spcAft>
              <a:buClr>
                <a:schemeClr val="dk1"/>
              </a:buClr>
              <a:buSzPts val="2000"/>
              <a:buChar char="○"/>
            </a:pPr>
            <a:r>
              <a:rPr b="1" lang="en-US" sz="2000"/>
              <a:t>Can we make our case more compelling?</a:t>
            </a:r>
            <a:endParaRPr b="1" sz="2000"/>
          </a:p>
          <a:p>
            <a:pPr indent="-209550" lvl="1" marL="742950" rtl="0" algn="l">
              <a:spcBef>
                <a:spcPts val="640"/>
              </a:spcBef>
              <a:spcAft>
                <a:spcPts val="1200"/>
              </a:spcAft>
              <a:buClr>
                <a:schemeClr val="dk1"/>
              </a:buClr>
              <a:buSzPts val="2000"/>
              <a:buChar char="○"/>
            </a:pPr>
            <a:r>
              <a:rPr b="1" lang="en-US" sz="2000"/>
              <a:t>Can we</a:t>
            </a:r>
            <a:r>
              <a:rPr b="1" lang="en-US" sz="2000"/>
              <a:t> </a:t>
            </a:r>
            <a:r>
              <a:rPr b="1" lang="en-US" sz="2000"/>
              <a:t>recruit more allies, particularly someone they can’t say “No” to?</a:t>
            </a:r>
            <a:endParaRPr b="1" sz="20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4">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4">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4">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2"/>
          <p:cNvSpPr txBox="1"/>
          <p:nvPr>
            <p:ph idx="1" type="body"/>
          </p:nvPr>
        </p:nvSpPr>
        <p:spPr>
          <a:xfrm>
            <a:off x="457200" y="1492775"/>
            <a:ext cx="8229600" cy="45261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dk1"/>
              </a:buClr>
              <a:buSzPts val="3200"/>
              <a:buNone/>
            </a:pPr>
            <a:r>
              <a:rPr lang="en-US"/>
              <a:t>Merrill Gay, Executive Director </a:t>
            </a:r>
            <a:endParaRPr/>
          </a:p>
          <a:p>
            <a:pPr indent="0" lvl="0" marL="0" rtl="0" algn="ctr">
              <a:spcBef>
                <a:spcPts val="640"/>
              </a:spcBef>
              <a:spcAft>
                <a:spcPts val="0"/>
              </a:spcAft>
              <a:buClr>
                <a:schemeClr val="dk1"/>
              </a:buClr>
              <a:buSzPts val="3200"/>
              <a:buNone/>
            </a:pPr>
            <a:r>
              <a:rPr lang="en-US"/>
              <a:t>CT Early Childhood Alliance</a:t>
            </a:r>
            <a:endParaRPr/>
          </a:p>
          <a:p>
            <a:pPr indent="0" lvl="0" marL="0" rtl="0" algn="ctr">
              <a:spcBef>
                <a:spcPts val="640"/>
              </a:spcBef>
              <a:spcAft>
                <a:spcPts val="0"/>
              </a:spcAft>
              <a:buClr>
                <a:schemeClr val="dk1"/>
              </a:buClr>
              <a:buSzPts val="3200"/>
              <a:buNone/>
            </a:pPr>
            <a:r>
              <a:rPr lang="en-US" u="sng">
                <a:solidFill>
                  <a:srgbClr val="0000FF"/>
                </a:solidFill>
                <a:hlinkClick r:id="rId3">
                  <a:extLst>
                    <a:ext uri="{A12FA001-AC4F-418D-AE19-62706E023703}">
                      <ahyp:hlinkClr val="tx"/>
                    </a:ext>
                  </a:extLst>
                </a:hlinkClick>
              </a:rPr>
              <a:t>www.earlychildhoodalliance.com</a:t>
            </a:r>
            <a:endParaRPr>
              <a:solidFill>
                <a:srgbClr val="0000FF"/>
              </a:solidFill>
            </a:endParaRPr>
          </a:p>
          <a:p>
            <a:pPr indent="0" lvl="0" marL="0" rtl="0" algn="ctr">
              <a:spcBef>
                <a:spcPts val="640"/>
              </a:spcBef>
              <a:spcAft>
                <a:spcPts val="0"/>
              </a:spcAft>
              <a:buClr>
                <a:schemeClr val="dk1"/>
              </a:buClr>
              <a:buSzPts val="3200"/>
              <a:buNone/>
            </a:pPr>
            <a:r>
              <a:rPr lang="en-US" u="sng">
                <a:solidFill>
                  <a:srgbClr val="0000FF"/>
                </a:solidFill>
                <a:hlinkClick r:id="rId4">
                  <a:extLst>
                    <a:ext uri="{A12FA001-AC4F-418D-AE19-62706E023703}">
                      <ahyp:hlinkClr val="tx"/>
                    </a:ext>
                  </a:extLst>
                </a:hlinkClick>
              </a:rPr>
              <a:t>merrill@earlychildhoodalliance.com</a:t>
            </a:r>
            <a:r>
              <a:rPr lang="en-US">
                <a:solidFill>
                  <a:srgbClr val="0000FF"/>
                </a:solidFill>
              </a:rPr>
              <a:t> </a:t>
            </a:r>
            <a:endParaRPr>
              <a:solidFill>
                <a:srgbClr val="0000FF"/>
              </a:solidFill>
            </a:endParaRPr>
          </a:p>
          <a:p>
            <a:pPr indent="0" lvl="0" marL="0" rtl="0" algn="ctr">
              <a:spcBef>
                <a:spcPts val="640"/>
              </a:spcBef>
              <a:spcAft>
                <a:spcPts val="1200"/>
              </a:spcAft>
              <a:buClr>
                <a:schemeClr val="dk1"/>
              </a:buClr>
              <a:buSzPts val="3200"/>
              <a:buNone/>
            </a:pPr>
            <a:r>
              <a:rPr lang="en-US"/>
              <a:t>860-978-2767</a:t>
            </a:r>
            <a:endParaRPr/>
          </a:p>
        </p:txBody>
      </p:sp>
      <p:pic>
        <p:nvPicPr>
          <p:cNvPr id="150" name="Google Shape;150;p22"/>
          <p:cNvPicPr preferRelativeResize="0"/>
          <p:nvPr/>
        </p:nvPicPr>
        <p:blipFill rotWithShape="1">
          <a:blip r:embed="rId5">
            <a:alphaModFix/>
          </a:blip>
          <a:srcRect b="0" l="0" r="0" t="0"/>
          <a:stretch/>
        </p:blipFill>
        <p:spPr>
          <a:xfrm>
            <a:off x="3200400" y="5638800"/>
            <a:ext cx="2973299" cy="977523"/>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