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83" r:id="rId3"/>
    <p:sldId id="307" r:id="rId4"/>
    <p:sldId id="299" r:id="rId5"/>
    <p:sldId id="258" r:id="rId6"/>
    <p:sldId id="296" r:id="rId7"/>
    <p:sldId id="257" r:id="rId8"/>
    <p:sldId id="267" r:id="rId9"/>
    <p:sldId id="268" r:id="rId10"/>
    <p:sldId id="293" r:id="rId11"/>
    <p:sldId id="304" r:id="rId12"/>
    <p:sldId id="285" r:id="rId13"/>
    <p:sldId id="286" r:id="rId14"/>
    <p:sldId id="287" r:id="rId15"/>
    <p:sldId id="294" r:id="rId16"/>
    <p:sldId id="288" r:id="rId17"/>
    <p:sldId id="290" r:id="rId18"/>
    <p:sldId id="275" r:id="rId19"/>
    <p:sldId id="282" r:id="rId20"/>
    <p:sldId id="284" r:id="rId21"/>
    <p:sldId id="266" r:id="rId22"/>
    <p:sldId id="297" r:id="rId23"/>
    <p:sldId id="300" r:id="rId24"/>
    <p:sldId id="301" r:id="rId25"/>
    <p:sldId id="302" r:id="rId26"/>
    <p:sldId id="305" r:id="rId27"/>
    <p:sldId id="298" r:id="rId28"/>
    <p:sldId id="295" r:id="rId29"/>
    <p:sldId id="306" r:id="rId30"/>
    <p:sldId id="309" r:id="rId31"/>
    <p:sldId id="281"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5CAD91-C6E1-49BB-9A74-D325455639ED}">
          <p14:sldIdLst>
            <p14:sldId id="256"/>
            <p14:sldId id="283"/>
            <p14:sldId id="307"/>
            <p14:sldId id="299"/>
            <p14:sldId id="258"/>
            <p14:sldId id="296"/>
          </p14:sldIdLst>
        </p14:section>
        <p14:section name="Statistics" id="{806148F8-9D57-4D7C-903D-A6E7ED5ED7EB}">
          <p14:sldIdLst>
            <p14:sldId id="257"/>
            <p14:sldId id="267"/>
            <p14:sldId id="268"/>
            <p14:sldId id="293"/>
            <p14:sldId id="304"/>
          </p14:sldIdLst>
        </p14:section>
        <p14:section name="Childcare" id="{60CA857D-B45E-4EDD-93B1-C3C7ED7B6ABF}">
          <p14:sldIdLst>
            <p14:sldId id="285"/>
            <p14:sldId id="286"/>
            <p14:sldId id="287"/>
            <p14:sldId id="294"/>
            <p14:sldId id="288"/>
            <p14:sldId id="290"/>
          </p14:sldIdLst>
        </p14:section>
        <p14:section name="SPS" id="{6198FBDE-4C46-47CE-A88D-2F428D5B91F0}">
          <p14:sldIdLst>
            <p14:sldId id="275"/>
            <p14:sldId id="282"/>
            <p14:sldId id="284"/>
            <p14:sldId id="266"/>
            <p14:sldId id="297"/>
            <p14:sldId id="300"/>
            <p14:sldId id="301"/>
            <p14:sldId id="302"/>
            <p14:sldId id="305"/>
            <p14:sldId id="298"/>
          </p14:sldIdLst>
        </p14:section>
        <p14:section name="ECCS" id="{27F722B6-15EB-46BC-BF22-275DEBCF54FE}">
          <p14:sldIdLst>
            <p14:sldId id="295"/>
            <p14:sldId id="306"/>
            <p14:sldId id="309"/>
            <p14:sldId id="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6963" autoAdjust="0"/>
  </p:normalViewPr>
  <p:slideViewPr>
    <p:cSldViewPr snapToGrid="0">
      <p:cViewPr varScale="1">
        <p:scale>
          <a:sx n="60" d="100"/>
          <a:sy n="60" d="100"/>
        </p:scale>
        <p:origin x="173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858"/>
    </p:cViewPr>
  </p:sorterViewPr>
  <p:notesViewPr>
    <p:cSldViewPr snapToGrid="0">
      <p:cViewPr varScale="1">
        <p:scale>
          <a:sx n="65" d="100"/>
          <a:sy n="65" d="100"/>
        </p:scale>
        <p:origin x="33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sz="quarter" idx="1"/>
          </p:nvPr>
        </p:nvSpPr>
        <p:spPr>
          <a:xfrm>
            <a:off x="4143587" y="3"/>
            <a:ext cx="3169920" cy="481727"/>
          </a:xfrm>
          <a:prstGeom prst="rect">
            <a:avLst/>
          </a:prstGeom>
        </p:spPr>
        <p:txBody>
          <a:bodyPr vert="horz" lIns="96649" tIns="48325" rIns="96649" bIns="48325" rtlCol="0"/>
          <a:lstStyle>
            <a:lvl1pPr algn="r">
              <a:defRPr sz="1300"/>
            </a:lvl1pPr>
          </a:lstStyle>
          <a:p>
            <a:fld id="{B8C52AA8-4011-4943-B6BB-39E6699E2EDA}" type="datetimeFigureOut">
              <a:rPr lang="en-US" smtClean="0"/>
              <a:t>5/15/2018</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49" tIns="48325" rIns="96649" bIns="48325"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49" tIns="48325" rIns="96649" bIns="48325" rtlCol="0" anchor="b"/>
          <a:lstStyle>
            <a:lvl1pPr algn="r">
              <a:defRPr sz="1300"/>
            </a:lvl1pPr>
          </a:lstStyle>
          <a:p>
            <a:fld id="{D21D67E2-55A6-4605-A352-5618CFDFE36B}" type="slidenum">
              <a:rPr lang="en-US" smtClean="0"/>
              <a:t>‹#›</a:t>
            </a:fld>
            <a:endParaRPr lang="en-US"/>
          </a:p>
        </p:txBody>
      </p:sp>
    </p:spTree>
    <p:extLst>
      <p:ext uri="{BB962C8B-B14F-4D97-AF65-F5344CB8AC3E}">
        <p14:creationId xmlns:p14="http://schemas.microsoft.com/office/powerpoint/2010/main" val="482154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idx="1"/>
          </p:nvPr>
        </p:nvSpPr>
        <p:spPr>
          <a:xfrm>
            <a:off x="4143587" y="3"/>
            <a:ext cx="3169920" cy="481727"/>
          </a:xfrm>
          <a:prstGeom prst="rect">
            <a:avLst/>
          </a:prstGeom>
        </p:spPr>
        <p:txBody>
          <a:bodyPr vert="horz" lIns="96649" tIns="48325" rIns="96649" bIns="48325" rtlCol="0"/>
          <a:lstStyle>
            <a:lvl1pPr algn="r">
              <a:defRPr sz="1300"/>
            </a:lvl1pPr>
          </a:lstStyle>
          <a:p>
            <a:fld id="{E0F3E9A7-C5BA-4CCB-B259-8BB7126D70FB}" type="datetimeFigureOut">
              <a:rPr lang="en-US" smtClean="0"/>
              <a:t>5/15/2018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49" tIns="48325" rIns="96649"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9" tIns="48325" rIns="96649"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9" tIns="48325" rIns="96649" bIns="48325" rtlCol="0" anchor="b"/>
          <a:lstStyle>
            <a:lvl1pPr algn="r">
              <a:defRPr sz="1300"/>
            </a:lvl1pPr>
          </a:lstStyle>
          <a:p>
            <a:fld id="{394B47B3-4CAB-4EE5-B8AF-46AAE712AA33}" type="slidenum">
              <a:rPr lang="en-US" smtClean="0"/>
              <a:t>‹#›</a:t>
            </a:fld>
            <a:endParaRPr lang="en-US"/>
          </a:p>
        </p:txBody>
      </p:sp>
    </p:spTree>
    <p:extLst>
      <p:ext uri="{BB962C8B-B14F-4D97-AF65-F5344CB8AC3E}">
        <p14:creationId xmlns:p14="http://schemas.microsoft.com/office/powerpoint/2010/main" val="2368954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1</a:t>
            </a:fld>
            <a:endParaRPr lang="en-US"/>
          </a:p>
        </p:txBody>
      </p:sp>
    </p:spTree>
    <p:extLst>
      <p:ext uri="{BB962C8B-B14F-4D97-AF65-F5344CB8AC3E}">
        <p14:creationId xmlns:p14="http://schemas.microsoft.com/office/powerpoint/2010/main" val="505423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a:p>
            <a:endParaRPr lang="en-US" dirty="0"/>
          </a:p>
          <a:p>
            <a:r>
              <a:rPr lang="en-US" dirty="0"/>
              <a:t>An infant can be referred within days of being born and can continue to be eligible until their third birthday – almost three full years. Since this data is only a one-year snapshot, many towns will have more children served than were referred in FY16 because children were referred during a previous fiscal year. </a:t>
            </a:r>
          </a:p>
        </p:txBody>
      </p:sp>
      <p:sp>
        <p:nvSpPr>
          <p:cNvPr id="4" name="Slide Number Placeholder 3"/>
          <p:cNvSpPr>
            <a:spLocks noGrp="1"/>
          </p:cNvSpPr>
          <p:nvPr>
            <p:ph type="sldNum" sz="quarter" idx="10"/>
          </p:nvPr>
        </p:nvSpPr>
        <p:spPr/>
        <p:txBody>
          <a:bodyPr/>
          <a:lstStyle/>
          <a:p>
            <a:fld id="{394B47B3-4CAB-4EE5-B8AF-46AAE712AA33}" type="slidenum">
              <a:rPr lang="en-US" smtClean="0"/>
              <a:t>10</a:t>
            </a:fld>
            <a:endParaRPr lang="en-US"/>
          </a:p>
        </p:txBody>
      </p:sp>
    </p:spTree>
    <p:extLst>
      <p:ext uri="{BB962C8B-B14F-4D97-AF65-F5344CB8AC3E}">
        <p14:creationId xmlns:p14="http://schemas.microsoft.com/office/powerpoint/2010/main" val="241616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Special Supplemental Nutrition Program for Women, Infants and Children, better known as the WIC Program, provides supplemental foods, health care referrals, nutrition education, and breastfeeding promotion and support to low-income pregnant, breastfeeding, and non-breastfeeding postpartum women, and to infants and children up to age five who are found to be at nutritional risk.</a:t>
            </a:r>
          </a:p>
          <a:p>
            <a:endParaRPr lang="en-US" sz="1300" dirty="0"/>
          </a:p>
          <a:p>
            <a:r>
              <a:rPr lang="en-US" sz="1300" dirty="0"/>
              <a:t>WIC serves 45 percent of all infants born in the United States.</a:t>
            </a:r>
          </a:p>
          <a:p>
            <a:r>
              <a:rPr lang="en-US" sz="1300" dirty="0"/>
              <a:t>In Southington, served 24.4% of infants born in 2015.</a:t>
            </a:r>
            <a:endParaRPr lang="en-US" b="0" dirty="0"/>
          </a:p>
        </p:txBody>
      </p:sp>
      <p:sp>
        <p:nvSpPr>
          <p:cNvPr id="4" name="Slide Number Placeholder 3"/>
          <p:cNvSpPr>
            <a:spLocks noGrp="1"/>
          </p:cNvSpPr>
          <p:nvPr>
            <p:ph type="sldNum" sz="quarter" idx="10"/>
          </p:nvPr>
        </p:nvSpPr>
        <p:spPr/>
        <p:txBody>
          <a:bodyPr/>
          <a:lstStyle/>
          <a:p>
            <a:fld id="{394B47B3-4CAB-4EE5-B8AF-46AAE712AA33}" type="slidenum">
              <a:rPr lang="en-US" smtClean="0"/>
              <a:t>11</a:t>
            </a:fld>
            <a:endParaRPr lang="en-US"/>
          </a:p>
        </p:txBody>
      </p:sp>
    </p:spTree>
    <p:extLst>
      <p:ext uri="{BB962C8B-B14F-4D97-AF65-F5344CB8AC3E}">
        <p14:creationId xmlns:p14="http://schemas.microsoft.com/office/powerpoint/2010/main" val="120667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2">
              <a:defRPr/>
            </a:pPr>
            <a:endParaRPr lang="en-US" dirty="0"/>
          </a:p>
          <a:p>
            <a:pPr defTabSz="966492">
              <a:defRPr/>
            </a:pPr>
            <a:r>
              <a:rPr lang="en-US" dirty="0"/>
              <a:t>Born to town residents – 331 to 385 per year over last 4 years.</a:t>
            </a:r>
          </a:p>
        </p:txBody>
      </p:sp>
      <p:sp>
        <p:nvSpPr>
          <p:cNvPr id="4" name="Slide Number Placeholder 3"/>
          <p:cNvSpPr>
            <a:spLocks noGrp="1"/>
          </p:cNvSpPr>
          <p:nvPr>
            <p:ph type="sldNum" sz="quarter" idx="10"/>
          </p:nvPr>
        </p:nvSpPr>
        <p:spPr/>
        <p:txBody>
          <a:bodyPr/>
          <a:lstStyle/>
          <a:p>
            <a:fld id="{394B47B3-4CAB-4EE5-B8AF-46AAE712AA33}" type="slidenum">
              <a:rPr lang="en-US" smtClean="0"/>
              <a:t>12</a:t>
            </a:fld>
            <a:endParaRPr lang="en-US"/>
          </a:p>
        </p:txBody>
      </p:sp>
    </p:spTree>
    <p:extLst>
      <p:ext uri="{BB962C8B-B14F-4D97-AF65-F5344CB8AC3E}">
        <p14:creationId xmlns:p14="http://schemas.microsoft.com/office/powerpoint/2010/main" val="319960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2">
              <a:defRPr/>
            </a:pPr>
            <a:r>
              <a:rPr lang="en-US" dirty="0"/>
              <a:t>Total infant capacity = 148 (up to 17 months) +60 (up to 23 months)= 208 vs 372 born in 2016.</a:t>
            </a:r>
          </a:p>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13</a:t>
            </a:fld>
            <a:endParaRPr lang="en-US"/>
          </a:p>
        </p:txBody>
      </p:sp>
    </p:spTree>
    <p:extLst>
      <p:ext uri="{BB962C8B-B14F-4D97-AF65-F5344CB8AC3E}">
        <p14:creationId xmlns:p14="http://schemas.microsoft.com/office/powerpoint/2010/main" val="358415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14</a:t>
            </a:fld>
            <a:endParaRPr lang="en-US"/>
          </a:p>
        </p:txBody>
      </p:sp>
    </p:spTree>
    <p:extLst>
      <p:ext uri="{BB962C8B-B14F-4D97-AF65-F5344CB8AC3E}">
        <p14:creationId xmlns:p14="http://schemas.microsoft.com/office/powerpoint/2010/main" val="111904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15</a:t>
            </a:fld>
            <a:endParaRPr lang="en-US"/>
          </a:p>
        </p:txBody>
      </p:sp>
    </p:spTree>
    <p:extLst>
      <p:ext uri="{BB962C8B-B14F-4D97-AF65-F5344CB8AC3E}">
        <p14:creationId xmlns:p14="http://schemas.microsoft.com/office/powerpoint/2010/main" val="95293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UConn tuition is $10,524 annually for in-state students plus $2,842 in mandatory fees year = $13,366,</a:t>
            </a:r>
          </a:p>
          <a:p>
            <a:r>
              <a:rPr lang="en-US" dirty="0"/>
              <a:t>$250/week = $13,000 per year, $200/week = $10,400 per year</a:t>
            </a:r>
          </a:p>
          <a:p>
            <a:r>
              <a:rPr lang="en-US" dirty="0"/>
              <a:t>When you search in the CT 211 Child Care system for programs that offer financial assistance, the only two that come up in Southington are the Margaret Griffin Center, thanks to United Way funding charges on a sliding scale, and the Hatton Integrated Preschool. http://search.211childcare.org/listings</a:t>
            </a:r>
          </a:p>
        </p:txBody>
      </p:sp>
      <p:sp>
        <p:nvSpPr>
          <p:cNvPr id="4" name="Slide Number Placeholder 3"/>
          <p:cNvSpPr>
            <a:spLocks noGrp="1"/>
          </p:cNvSpPr>
          <p:nvPr>
            <p:ph type="sldNum" sz="quarter" idx="10"/>
          </p:nvPr>
        </p:nvSpPr>
        <p:spPr/>
        <p:txBody>
          <a:bodyPr/>
          <a:lstStyle/>
          <a:p>
            <a:fld id="{394B47B3-4CAB-4EE5-B8AF-46AAE712AA33}" type="slidenum">
              <a:rPr lang="en-US" smtClean="0"/>
              <a:t>16</a:t>
            </a:fld>
            <a:endParaRPr lang="en-US"/>
          </a:p>
        </p:txBody>
      </p:sp>
    </p:spTree>
    <p:extLst>
      <p:ext uri="{BB962C8B-B14F-4D97-AF65-F5344CB8AC3E}">
        <p14:creationId xmlns:p14="http://schemas.microsoft.com/office/powerpoint/2010/main" val="85465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2">
              <a:defRPr/>
            </a:pPr>
            <a:r>
              <a:rPr lang="en-US" dirty="0"/>
              <a:t>9 home-based Care 4 Kids providers in Southington.  7 of them are providing care for relatives and 2 hold a family child care license (down from 3 last year).  #Centers – 7</a:t>
            </a:r>
          </a:p>
          <a:p>
            <a:pPr defTabSz="966492">
              <a:defRPr/>
            </a:pPr>
            <a:endParaRPr lang="en-US" b="1" dirty="0"/>
          </a:p>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17</a:t>
            </a:fld>
            <a:endParaRPr lang="en-US"/>
          </a:p>
        </p:txBody>
      </p:sp>
    </p:spTree>
    <p:extLst>
      <p:ext uri="{BB962C8B-B14F-4D97-AF65-F5344CB8AC3E}">
        <p14:creationId xmlns:p14="http://schemas.microsoft.com/office/powerpoint/2010/main" val="384920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Period - Actual Value</a:t>
            </a:r>
          </a:p>
          <a:p>
            <a:r>
              <a:rPr lang="en-US" dirty="0">
                <a:effectLst/>
              </a:rPr>
              <a:t>1/18/2018 - 2,726 </a:t>
            </a:r>
          </a:p>
          <a:p>
            <a:r>
              <a:rPr lang="en-US" dirty="0">
                <a:effectLst/>
              </a:rPr>
              <a:t>4/20/2017 - 2,772 </a:t>
            </a:r>
          </a:p>
          <a:p>
            <a:r>
              <a:rPr lang="en-US" dirty="0">
                <a:effectLst/>
              </a:rPr>
              <a:t>2016 - 2,868 </a:t>
            </a:r>
          </a:p>
          <a:p>
            <a:r>
              <a:rPr lang="en-US" dirty="0">
                <a:effectLst/>
              </a:rPr>
              <a:t>2015 - 2,895 </a:t>
            </a:r>
          </a:p>
          <a:p>
            <a:r>
              <a:rPr lang="en-US" dirty="0">
                <a:effectLst/>
              </a:rPr>
              <a:t>2014 - 2,887 </a:t>
            </a:r>
          </a:p>
          <a:p>
            <a:r>
              <a:rPr lang="en-US" dirty="0">
                <a:effectLst/>
              </a:rPr>
              <a:t>2013 - 2,907 </a:t>
            </a:r>
          </a:p>
          <a:p>
            <a:r>
              <a:rPr lang="en-US" dirty="0">
                <a:effectLst/>
              </a:rPr>
              <a:t>2012 - 2,972 </a:t>
            </a:r>
          </a:p>
          <a:p>
            <a:r>
              <a:rPr lang="en-US" dirty="0">
                <a:effectLst/>
              </a:rPr>
              <a:t>2011 - 2,978 </a:t>
            </a:r>
          </a:p>
          <a:p>
            <a:r>
              <a:rPr lang="en-US" dirty="0">
                <a:effectLst/>
              </a:rPr>
              <a:t>2010 - 3,087 </a:t>
            </a:r>
          </a:p>
          <a:p>
            <a:r>
              <a:rPr lang="en-US" dirty="0">
                <a:effectLst/>
              </a:rPr>
              <a:t>2009 - 3,088 </a:t>
            </a:r>
            <a:endParaRPr lang="en-US" b="1" dirty="0"/>
          </a:p>
        </p:txBody>
      </p:sp>
      <p:sp>
        <p:nvSpPr>
          <p:cNvPr id="4" name="Slide Number Placeholder 3"/>
          <p:cNvSpPr>
            <a:spLocks noGrp="1"/>
          </p:cNvSpPr>
          <p:nvPr>
            <p:ph type="sldNum" sz="quarter" idx="10"/>
          </p:nvPr>
        </p:nvSpPr>
        <p:spPr/>
        <p:txBody>
          <a:bodyPr/>
          <a:lstStyle/>
          <a:p>
            <a:fld id="{394B47B3-4CAB-4EE5-B8AF-46AAE712AA33}" type="slidenum">
              <a:rPr lang="en-US" smtClean="0"/>
              <a:t>18</a:t>
            </a:fld>
            <a:endParaRPr lang="en-US"/>
          </a:p>
        </p:txBody>
      </p:sp>
    </p:spTree>
    <p:extLst>
      <p:ext uri="{BB962C8B-B14F-4D97-AF65-F5344CB8AC3E}">
        <p14:creationId xmlns:p14="http://schemas.microsoft.com/office/powerpoint/2010/main" val="103513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a:t>Updated data not available</a:t>
            </a:r>
          </a:p>
          <a:p>
            <a:pPr defTabSz="957468">
              <a:defRPr/>
            </a:pPr>
            <a:endParaRPr lang="en-US" dirty="0"/>
          </a:p>
          <a:p>
            <a:pPr defTabSz="957468">
              <a:defRPr/>
            </a:pPr>
            <a:r>
              <a:rPr lang="en-US" dirty="0"/>
              <a:t>Data: (Source - </a:t>
            </a:r>
            <a:r>
              <a:rPr lang="en-US" altLang="en-US" sz="1300" dirty="0"/>
              <a:t>Understanding the Needs of  Our EL Students presentation by K Nichols/  L Clock/  D </a:t>
            </a:r>
            <a:r>
              <a:rPr lang="en-US" altLang="en-US" sz="1300" dirty="0" err="1"/>
              <a:t>Assem</a:t>
            </a:r>
            <a:endParaRPr lang="en-US" altLang="en-US" sz="1300" dirty="0"/>
          </a:p>
          <a:p>
            <a:r>
              <a:rPr lang="en-US" altLang="en-US" sz="1300" dirty="0"/>
              <a:t> - 4/2017)</a:t>
            </a:r>
            <a:endParaRPr lang="en-US" dirty="0"/>
          </a:p>
          <a:p>
            <a:r>
              <a:rPr lang="en-US" dirty="0"/>
              <a:t>Parents of children in elementary school speak 21 languages – </a:t>
            </a:r>
          </a:p>
          <a:p>
            <a:r>
              <a:rPr lang="en-US" altLang="en-US" sz="1300" dirty="0">
                <a:latin typeface="Book Antiqua" panose="02040602050305030304" pitchFamily="18" charset="0"/>
              </a:rPr>
              <a:t>Highest Percentage of  Ethnic Groups/Languages Represented in Southington’s EL Population:</a:t>
            </a:r>
          </a:p>
          <a:p>
            <a:r>
              <a:rPr lang="en-US" sz="1300" dirty="0">
                <a:solidFill>
                  <a:srgbClr val="8C9B21"/>
                </a:solidFill>
                <a:latin typeface="Book Antiqua" panose="02040602050305030304" pitchFamily="18" charset="0"/>
              </a:rPr>
              <a:t>Polish 	27%</a:t>
            </a:r>
          </a:p>
          <a:p>
            <a:r>
              <a:rPr lang="en-US" sz="1300" dirty="0">
                <a:solidFill>
                  <a:srgbClr val="8C9B21"/>
                </a:solidFill>
                <a:latin typeface="Book Antiqua" panose="02040602050305030304" pitchFamily="18" charset="0"/>
              </a:rPr>
              <a:t>Spanish  	     16%</a:t>
            </a:r>
          </a:p>
          <a:p>
            <a:r>
              <a:rPr lang="en-US" sz="1300" dirty="0">
                <a:solidFill>
                  <a:srgbClr val="8C9B21"/>
                </a:solidFill>
                <a:latin typeface="Book Antiqua" panose="02040602050305030304" pitchFamily="18" charset="0"/>
              </a:rPr>
              <a:t>Arabic 	         9%</a:t>
            </a:r>
          </a:p>
          <a:p>
            <a:r>
              <a:rPr lang="en-US" sz="1300" dirty="0">
                <a:solidFill>
                  <a:srgbClr val="8C9B21"/>
                </a:solidFill>
                <a:latin typeface="Book Antiqua" panose="02040602050305030304" pitchFamily="18" charset="0"/>
              </a:rPr>
              <a:t>Albanian	       8%</a:t>
            </a:r>
          </a:p>
          <a:p>
            <a:r>
              <a:rPr lang="en-US" sz="1300" dirty="0">
                <a:solidFill>
                  <a:srgbClr val="8C9B21"/>
                </a:solidFill>
                <a:latin typeface="Book Antiqua" panose="02040602050305030304" pitchFamily="18" charset="0"/>
              </a:rPr>
              <a:t>Mandarin	       7%</a:t>
            </a:r>
          </a:p>
          <a:p>
            <a:endParaRPr lang="en-US" sz="1300" dirty="0">
              <a:solidFill>
                <a:srgbClr val="8C9B21"/>
              </a:solidFill>
              <a:latin typeface="Book Antiqua" panose="02040602050305030304" pitchFamily="18" charset="0"/>
            </a:endParaRPr>
          </a:p>
          <a:p>
            <a:pPr rtl="0" eaLnBrk="1" fontAlgn="base" latinLnBrk="0" hangingPunct="1"/>
            <a:r>
              <a:rPr lang="en-US" altLang="en-US" sz="1300" dirty="0">
                <a:latin typeface="Book Antiqua" panose="02040602050305030304" pitchFamily="18" charset="0"/>
              </a:rPr>
              <a:t>Southington EL Population Growth K-12</a:t>
            </a:r>
            <a:endParaRPr lang="en-US" sz="1300" dirty="0"/>
          </a:p>
          <a:p>
            <a:pPr defTabSz="957468" fontAlgn="base">
              <a:defRPr/>
            </a:pPr>
            <a:r>
              <a:rPr lang="en-US" sz="1300" dirty="0">
                <a:effectLst>
                  <a:outerShdw blurRad="38100" dist="38100" dir="2700000" algn="tl" rotWithShape="0">
                    <a:srgbClr val="000000"/>
                  </a:outerShdw>
                </a:effectLst>
              </a:rPr>
              <a:t>2004-05 - 49</a:t>
            </a:r>
            <a:endParaRPr lang="en-US" sz="1300" dirty="0"/>
          </a:p>
          <a:p>
            <a:pPr defTabSz="957468" fontAlgn="base">
              <a:defRPr/>
            </a:pPr>
            <a:r>
              <a:rPr lang="en-US" sz="1300" dirty="0">
                <a:effectLst>
                  <a:outerShdw blurRad="38100" dist="38100" dir="2700000" algn="tl" rotWithShape="0">
                    <a:srgbClr val="000000"/>
                  </a:outerShdw>
                </a:effectLst>
              </a:rPr>
              <a:t>2005-06 - 54</a:t>
            </a:r>
            <a:endParaRPr lang="en-US" sz="1300" dirty="0"/>
          </a:p>
          <a:p>
            <a:pPr defTabSz="957468" fontAlgn="base">
              <a:defRPr/>
            </a:pPr>
            <a:r>
              <a:rPr lang="en-US" sz="1300" dirty="0">
                <a:effectLst>
                  <a:outerShdw blurRad="38100" dist="38100" dir="2700000" algn="tl" rotWithShape="0">
                    <a:srgbClr val="000000"/>
                  </a:outerShdw>
                </a:effectLst>
              </a:rPr>
              <a:t>2006-07 - 88</a:t>
            </a:r>
            <a:endParaRPr lang="en-US" sz="1300" dirty="0"/>
          </a:p>
          <a:p>
            <a:pPr defTabSz="957468" fontAlgn="base">
              <a:defRPr/>
            </a:pPr>
            <a:r>
              <a:rPr lang="en-US" sz="1300" dirty="0">
                <a:effectLst>
                  <a:outerShdw blurRad="38100" dist="38100" dir="2700000" algn="tl" rotWithShape="0">
                    <a:srgbClr val="000000"/>
                  </a:outerShdw>
                </a:effectLst>
              </a:rPr>
              <a:t>2014-15 - 110</a:t>
            </a:r>
            <a:endParaRPr lang="en-US" sz="1300" dirty="0"/>
          </a:p>
          <a:p>
            <a:pPr defTabSz="957468" fontAlgn="base">
              <a:defRPr/>
            </a:pPr>
            <a:r>
              <a:rPr lang="en-US" sz="1300" dirty="0">
                <a:effectLst>
                  <a:outerShdw blurRad="38100" dist="38100" dir="2700000" algn="tl" rotWithShape="0">
                    <a:srgbClr val="000000"/>
                  </a:outerShdw>
                </a:effectLst>
              </a:rPr>
              <a:t>2015-16 - 105</a:t>
            </a:r>
            <a:endParaRPr lang="en-US" sz="1300" dirty="0"/>
          </a:p>
          <a:p>
            <a:pPr defTabSz="957468" fontAlgn="base">
              <a:defRPr/>
            </a:pPr>
            <a:r>
              <a:rPr lang="en-US" sz="1300" dirty="0">
                <a:effectLst>
                  <a:outerShdw blurRad="38100" dist="38100" dir="2700000" algn="tl" rotWithShape="0">
                    <a:srgbClr val="000000"/>
                  </a:outerShdw>
                </a:effectLst>
              </a:rPr>
              <a:t>2016-17 - 109</a:t>
            </a:r>
            <a:endParaRPr lang="en-US" sz="1300" dirty="0"/>
          </a:p>
          <a:p>
            <a:pPr rtl="0" eaLnBrk="1" fontAlgn="base" latinLnBrk="0" hangingPunct="1"/>
            <a:endParaRPr lang="en-US" sz="1300" dirty="0"/>
          </a:p>
          <a:p>
            <a:endParaRPr lang="en-US" sz="1300" dirty="0">
              <a:solidFill>
                <a:srgbClr val="8C9B21"/>
              </a:solidFill>
              <a:latin typeface="Book Antiqua" panose="02040602050305030304" pitchFamily="18" charset="0"/>
            </a:endParaRPr>
          </a:p>
          <a:p>
            <a:endParaRPr lang="en-US" b="0" dirty="0"/>
          </a:p>
        </p:txBody>
      </p:sp>
      <p:sp>
        <p:nvSpPr>
          <p:cNvPr id="4" name="Slide Number Placeholder 3"/>
          <p:cNvSpPr>
            <a:spLocks noGrp="1"/>
          </p:cNvSpPr>
          <p:nvPr>
            <p:ph type="sldNum" sz="quarter" idx="10"/>
          </p:nvPr>
        </p:nvSpPr>
        <p:spPr/>
        <p:txBody>
          <a:bodyPr/>
          <a:lstStyle/>
          <a:p>
            <a:fld id="{394B47B3-4CAB-4EE5-B8AF-46AAE712AA33}" type="slidenum">
              <a:rPr lang="en-US" smtClean="0"/>
              <a:t>19</a:t>
            </a:fld>
            <a:endParaRPr lang="en-US"/>
          </a:p>
        </p:txBody>
      </p:sp>
    </p:spTree>
    <p:extLst>
      <p:ext uri="{BB962C8B-B14F-4D97-AF65-F5344CB8AC3E}">
        <p14:creationId xmlns:p14="http://schemas.microsoft.com/office/powerpoint/2010/main" val="114818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2</a:t>
            </a:fld>
            <a:endParaRPr lang="en-US"/>
          </a:p>
        </p:txBody>
      </p:sp>
    </p:spTree>
    <p:extLst>
      <p:ext uri="{BB962C8B-B14F-4D97-AF65-F5344CB8AC3E}">
        <p14:creationId xmlns:p14="http://schemas.microsoft.com/office/powerpoint/2010/main" val="364088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New K-3 data not available.</a:t>
            </a:r>
          </a:p>
          <a:p>
            <a:pPr rtl="0"/>
            <a:endParaRPr lang="en-US" dirty="0"/>
          </a:p>
          <a:p>
            <a:pPr rtl="0"/>
            <a:r>
              <a:rPr lang="en-US" dirty="0"/>
              <a:t>On the 2016-2017 Consolidated Grant application, Flanders was listed as a Title I school with Free and Reduced Lunch eligibility at 26.64%.   </a:t>
            </a:r>
          </a:p>
          <a:p>
            <a:pPr defTabSz="966492">
              <a:defRPr/>
            </a:pPr>
            <a:r>
              <a:rPr lang="en-US" dirty="0">
                <a:solidFill>
                  <a:schemeClr val="accent6">
                    <a:lumMod val="50000"/>
                  </a:schemeClr>
                </a:solidFill>
              </a:rPr>
              <a:t>Southington has four Title I schools which is based upon the percentage of free and reduced enrollment.</a:t>
            </a:r>
          </a:p>
          <a:p>
            <a:pPr rtl="0"/>
            <a:r>
              <a:rPr lang="en-US" dirty="0"/>
              <a:t>Eligibility indicates students from families whose total income is at or below 185 percent of the poverty level. Household income below 130 percent of the poverty level qualifies students for free meals. Household income between 130 and 185 percent of the poverty level qualifies students for reduced-price meals.</a:t>
            </a:r>
          </a:p>
        </p:txBody>
      </p:sp>
      <p:sp>
        <p:nvSpPr>
          <p:cNvPr id="4" name="Slide Number Placeholder 3"/>
          <p:cNvSpPr>
            <a:spLocks noGrp="1"/>
          </p:cNvSpPr>
          <p:nvPr>
            <p:ph type="sldNum" sz="quarter" idx="10"/>
          </p:nvPr>
        </p:nvSpPr>
        <p:spPr/>
        <p:txBody>
          <a:bodyPr/>
          <a:lstStyle/>
          <a:p>
            <a:fld id="{394B47B3-4CAB-4EE5-B8AF-46AAE712AA33}" type="slidenum">
              <a:rPr lang="en-US" smtClean="0"/>
              <a:t>20</a:t>
            </a:fld>
            <a:endParaRPr lang="en-US"/>
          </a:p>
        </p:txBody>
      </p:sp>
    </p:spTree>
    <p:extLst>
      <p:ext uri="{BB962C8B-B14F-4D97-AF65-F5344CB8AC3E}">
        <p14:creationId xmlns:p14="http://schemas.microsoft.com/office/powerpoint/2010/main" val="1891507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data not available.</a:t>
            </a:r>
          </a:p>
          <a:p>
            <a:endParaRPr lang="en-US" dirty="0"/>
          </a:p>
          <a:p>
            <a:r>
              <a:rPr lang="en-US" dirty="0"/>
              <a:t>Data collected by CT Voices for Children from CT Dept. of Social Services.  Funding for this project expired July 31, 2016.</a:t>
            </a:r>
          </a:p>
          <a:p>
            <a:endParaRPr lang="en-US" dirty="0"/>
          </a:p>
          <a:p>
            <a:r>
              <a:rPr lang="en-US" dirty="0"/>
              <a:t>262 Children under the age of 3 were in Husky A as of January 2016.</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21</a:t>
            </a:fld>
            <a:endParaRPr lang="en-US"/>
          </a:p>
        </p:txBody>
      </p:sp>
    </p:spTree>
    <p:extLst>
      <p:ext uri="{BB962C8B-B14F-4D97-AF65-F5344CB8AC3E}">
        <p14:creationId xmlns:p14="http://schemas.microsoft.com/office/powerpoint/2010/main" val="2260990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22</a:t>
            </a:fld>
            <a:endParaRPr lang="en-US"/>
          </a:p>
        </p:txBody>
      </p:sp>
    </p:spTree>
    <p:extLst>
      <p:ext uri="{BB962C8B-B14F-4D97-AF65-F5344CB8AC3E}">
        <p14:creationId xmlns:p14="http://schemas.microsoft.com/office/powerpoint/2010/main" val="1953162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 Data Collection - https://ocrdata.ed.gov/ </a:t>
            </a:r>
          </a:p>
        </p:txBody>
      </p:sp>
      <p:sp>
        <p:nvSpPr>
          <p:cNvPr id="4" name="Slide Number Placeholder 3"/>
          <p:cNvSpPr>
            <a:spLocks noGrp="1"/>
          </p:cNvSpPr>
          <p:nvPr>
            <p:ph type="sldNum" sz="quarter" idx="10"/>
          </p:nvPr>
        </p:nvSpPr>
        <p:spPr/>
        <p:txBody>
          <a:bodyPr/>
          <a:lstStyle/>
          <a:p>
            <a:fld id="{394B47B3-4CAB-4EE5-B8AF-46AAE712AA33}" type="slidenum">
              <a:rPr lang="en-US" smtClean="0"/>
              <a:t>23</a:t>
            </a:fld>
            <a:endParaRPr lang="en-US"/>
          </a:p>
        </p:txBody>
      </p:sp>
    </p:spTree>
    <p:extLst>
      <p:ext uri="{BB962C8B-B14F-4D97-AF65-F5344CB8AC3E}">
        <p14:creationId xmlns:p14="http://schemas.microsoft.com/office/powerpoint/2010/main" val="2616409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24</a:t>
            </a:fld>
            <a:endParaRPr lang="en-US"/>
          </a:p>
        </p:txBody>
      </p:sp>
    </p:spTree>
    <p:extLst>
      <p:ext uri="{BB962C8B-B14F-4D97-AF65-F5344CB8AC3E}">
        <p14:creationId xmlns:p14="http://schemas.microsoft.com/office/powerpoint/2010/main" val="4251933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16, 4 were identified as LEP status and 2 were identified as disabled.</a:t>
            </a:r>
          </a:p>
        </p:txBody>
      </p:sp>
      <p:sp>
        <p:nvSpPr>
          <p:cNvPr id="4" name="Slide Number Placeholder 3"/>
          <p:cNvSpPr>
            <a:spLocks noGrp="1"/>
          </p:cNvSpPr>
          <p:nvPr>
            <p:ph type="sldNum" sz="quarter" idx="10"/>
          </p:nvPr>
        </p:nvSpPr>
        <p:spPr/>
        <p:txBody>
          <a:bodyPr/>
          <a:lstStyle/>
          <a:p>
            <a:fld id="{394B47B3-4CAB-4EE5-B8AF-46AAE712AA33}" type="slidenum">
              <a:rPr lang="en-US" smtClean="0"/>
              <a:t>25</a:t>
            </a:fld>
            <a:endParaRPr lang="en-US"/>
          </a:p>
        </p:txBody>
      </p:sp>
    </p:spTree>
    <p:extLst>
      <p:ext uri="{BB962C8B-B14F-4D97-AF65-F5344CB8AC3E}">
        <p14:creationId xmlns:p14="http://schemas.microsoft.com/office/powerpoint/2010/main" val="1890957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26</a:t>
            </a:fld>
            <a:endParaRPr lang="en-US"/>
          </a:p>
        </p:txBody>
      </p:sp>
    </p:spTree>
    <p:extLst>
      <p:ext uri="{BB962C8B-B14F-4D97-AF65-F5344CB8AC3E}">
        <p14:creationId xmlns:p14="http://schemas.microsoft.com/office/powerpoint/2010/main" val="255723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Per the registrar’s office, for the 2017-2018 year, as of September 2017, 401 of the 422 registered for K attended a preschool, 98 outside of Southington/Plantsville. As of January 2018 - 408 of 439 registered attended a preschool and there are 417 K students enrolled.  The difference between registered and enrolled is students who have moved out of town, selected another school or decided they weren't ready to start K this year.</a:t>
            </a:r>
          </a:p>
          <a:p>
            <a:endParaRPr lang="en-US" sz="1300" dirty="0"/>
          </a:p>
          <a:p>
            <a:r>
              <a:rPr lang="en-US" sz="1300" dirty="0"/>
              <a:t>For the 2016-2017 year, as of September 2017, 367 of the 415 registered for K attended a preschool, 99 outside of Southington/Plantsville </a:t>
            </a:r>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27</a:t>
            </a:fld>
            <a:endParaRPr lang="en-US"/>
          </a:p>
        </p:txBody>
      </p:sp>
    </p:spTree>
    <p:extLst>
      <p:ext uri="{BB962C8B-B14F-4D97-AF65-F5344CB8AC3E}">
        <p14:creationId xmlns:p14="http://schemas.microsoft.com/office/powerpoint/2010/main" val="31382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28</a:t>
            </a:fld>
            <a:endParaRPr lang="en-US"/>
          </a:p>
        </p:txBody>
      </p:sp>
    </p:spTree>
    <p:extLst>
      <p:ext uri="{BB962C8B-B14F-4D97-AF65-F5344CB8AC3E}">
        <p14:creationId xmlns:p14="http://schemas.microsoft.com/office/powerpoint/2010/main" val="1533731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29</a:t>
            </a:fld>
            <a:endParaRPr lang="en-US"/>
          </a:p>
        </p:txBody>
      </p:sp>
    </p:spTree>
    <p:extLst>
      <p:ext uri="{BB962C8B-B14F-4D97-AF65-F5344CB8AC3E}">
        <p14:creationId xmlns:p14="http://schemas.microsoft.com/office/powerpoint/2010/main" val="285304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3</a:t>
            </a:fld>
            <a:endParaRPr lang="en-US"/>
          </a:p>
        </p:txBody>
      </p:sp>
    </p:spTree>
    <p:extLst>
      <p:ext uri="{BB962C8B-B14F-4D97-AF65-F5344CB8AC3E}">
        <p14:creationId xmlns:p14="http://schemas.microsoft.com/office/powerpoint/2010/main" val="4241093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30</a:t>
            </a:fld>
            <a:endParaRPr lang="en-US"/>
          </a:p>
        </p:txBody>
      </p:sp>
    </p:spTree>
    <p:extLst>
      <p:ext uri="{BB962C8B-B14F-4D97-AF65-F5344CB8AC3E}">
        <p14:creationId xmlns:p14="http://schemas.microsoft.com/office/powerpoint/2010/main" val="4138833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31</a:t>
            </a:fld>
            <a:endParaRPr lang="en-US"/>
          </a:p>
        </p:txBody>
      </p:sp>
    </p:spTree>
    <p:extLst>
      <p:ext uri="{BB962C8B-B14F-4D97-AF65-F5344CB8AC3E}">
        <p14:creationId xmlns:p14="http://schemas.microsoft.com/office/powerpoint/2010/main" val="2161510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4</a:t>
            </a:fld>
            <a:endParaRPr lang="en-US"/>
          </a:p>
        </p:txBody>
      </p:sp>
    </p:spTree>
    <p:extLst>
      <p:ext uri="{BB962C8B-B14F-4D97-AF65-F5344CB8AC3E}">
        <p14:creationId xmlns:p14="http://schemas.microsoft.com/office/powerpoint/2010/main" val="72654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5</a:t>
            </a:fld>
            <a:endParaRPr lang="en-US"/>
          </a:p>
        </p:txBody>
      </p:sp>
    </p:spTree>
    <p:extLst>
      <p:ext uri="{BB962C8B-B14F-4D97-AF65-F5344CB8AC3E}">
        <p14:creationId xmlns:p14="http://schemas.microsoft.com/office/powerpoint/2010/main" val="303500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4B47B3-4CAB-4EE5-B8AF-46AAE712AA33}" type="slidenum">
              <a:rPr lang="en-US" smtClean="0"/>
              <a:t>6</a:t>
            </a:fld>
            <a:endParaRPr lang="en-US"/>
          </a:p>
        </p:txBody>
      </p:sp>
    </p:spTree>
    <p:extLst>
      <p:ext uri="{BB962C8B-B14F-4D97-AF65-F5344CB8AC3E}">
        <p14:creationId xmlns:p14="http://schemas.microsoft.com/office/powerpoint/2010/main" val="393890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birth rate in Southington declining or increasing?  2012 is lowest year, those are in grade 1 now.</a:t>
            </a:r>
          </a:p>
          <a:p>
            <a:r>
              <a:rPr lang="en-US" dirty="0"/>
              <a:t>Age of data obtained locally is more current than from State. </a:t>
            </a:r>
          </a:p>
          <a:p>
            <a:endParaRPr lang="en-US" dirty="0"/>
          </a:p>
          <a:p>
            <a:r>
              <a:rPr lang="en-US" sz="1300" dirty="0">
                <a:solidFill>
                  <a:schemeClr val="accent6">
                    <a:lumMod val="50000"/>
                  </a:schemeClr>
                </a:solidFill>
              </a:rPr>
              <a:t>For 2011-2015 (pulled in May 2017)</a:t>
            </a:r>
          </a:p>
          <a:p>
            <a:r>
              <a:rPr lang="en-US" sz="1300" dirty="0">
                <a:solidFill>
                  <a:schemeClr val="accent6">
                    <a:lumMod val="50000"/>
                  </a:schemeClr>
                </a:solidFill>
              </a:rPr>
              <a:t>Age 0 to 4 years = 2,411 (±361)</a:t>
            </a:r>
          </a:p>
          <a:p>
            <a:r>
              <a:rPr lang="en-US" sz="1300" dirty="0">
                <a:solidFill>
                  <a:schemeClr val="accent6">
                    <a:lumMod val="50000"/>
                  </a:schemeClr>
                </a:solidFill>
              </a:rPr>
              <a:t>5.53% (±0.83%) of total population</a:t>
            </a:r>
          </a:p>
          <a:p>
            <a:r>
              <a:rPr lang="en-US" dirty="0">
                <a:solidFill>
                  <a:schemeClr val="accent6">
                    <a:lumMod val="50000"/>
                  </a:schemeClr>
                </a:solidFill>
              </a:rPr>
              <a:t>data.ctdata.org/visualization/population-by-age-by-town</a:t>
            </a:r>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7</a:t>
            </a:fld>
            <a:endParaRPr lang="en-US"/>
          </a:p>
        </p:txBody>
      </p:sp>
    </p:spTree>
    <p:extLst>
      <p:ext uri="{BB962C8B-B14F-4D97-AF65-F5344CB8AC3E}">
        <p14:creationId xmlns:p14="http://schemas.microsoft.com/office/powerpoint/2010/main" val="126828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Latest data available from this source.</a:t>
            </a:r>
          </a:p>
          <a:p>
            <a:endParaRPr lang="en-US" dirty="0"/>
          </a:p>
          <a:p>
            <a:r>
              <a:rPr lang="en-US" dirty="0"/>
              <a:t>From 2011 to 2015, a total of 25 teen births (age 15 to 19) in Southington, a rate of 3.9 per 1000 births.  In CT the rate is 13.2 per 1000 births.</a:t>
            </a:r>
          </a:p>
          <a:p>
            <a:endParaRPr lang="en-US" dirty="0"/>
          </a:p>
          <a:p>
            <a:r>
              <a:rPr lang="en-US" dirty="0"/>
              <a:t>2014 Data</a:t>
            </a:r>
          </a:p>
          <a:p>
            <a:r>
              <a:rPr lang="en-US" dirty="0"/>
              <a:t>Adequacy of Prenatal Care  (APNCU Index)</a:t>
            </a:r>
          </a:p>
          <a:p>
            <a:pPr lvl="1"/>
            <a:r>
              <a:rPr lang="en-US" dirty="0"/>
              <a:t>Non-Adequate	125 	   34.6% (up from 26.4% in 2013) </a:t>
            </a:r>
          </a:p>
          <a:p>
            <a:pPr lvl="2"/>
            <a:r>
              <a:rPr lang="en-US" dirty="0"/>
              <a:t>Late or None	  46 	   12.7% (up from 7.6% in 2013)</a:t>
            </a:r>
          </a:p>
          <a:p>
            <a:pPr lvl="1"/>
            <a:r>
              <a:rPr lang="en-US" dirty="0"/>
              <a:t>Adequate	144 	   39.9% 	 </a:t>
            </a:r>
          </a:p>
          <a:p>
            <a:pPr lvl="1"/>
            <a:r>
              <a:rPr lang="en-US" dirty="0"/>
              <a:t>Intensive 	  92 	   25.5%</a:t>
            </a:r>
          </a:p>
          <a:p>
            <a:r>
              <a:rPr lang="en-US" dirty="0"/>
              <a:t>1 birth to a teen &lt;18 and 7 to teens &lt;20</a:t>
            </a:r>
          </a:p>
          <a:p>
            <a:r>
              <a:rPr lang="en-US" sz="1900" dirty="0"/>
              <a:t>Source - State of CT Public Health Data, 2014 Annual Registration Report, Tables 4 and 11 http://www.ct.gov/dph/cwp/view.asp?a=3132&amp;q=394598</a:t>
            </a:r>
          </a:p>
          <a:p>
            <a:endParaRPr lang="en-US" dirty="0"/>
          </a:p>
          <a:p>
            <a:r>
              <a:rPr lang="en-US" dirty="0"/>
              <a:t>Total of 35 births to teens age 15 to 19 from 2010 to 2014. (Table 13)</a:t>
            </a:r>
          </a:p>
          <a:p>
            <a:endParaRPr lang="en-US" dirty="0"/>
          </a:p>
          <a:p>
            <a:endParaRPr lang="en-US" dirty="0"/>
          </a:p>
          <a:p>
            <a:r>
              <a:rPr lang="en-US" dirty="0"/>
              <a:t>The Adequacy of Prenatal Care Utilization (APNCU) Index attempts to characterize prenatal care (PNC) utilization on two independent and distinctive dimensions - namely adequacy of initiation of PNC and adequacy of received services (once PNC has begun). The index uses information readily available on U.S. birth certificates (month of initial PNC visit, number of visits, and gestational age). It is a major improvement over existing indices, and is consistent with the 1985 American College of Obstetricians and Gynecologist (ACOG) recommendations for PNC utilization. This index does not assess quality of the prenatal care that is delivered, only its utilization.</a:t>
            </a:r>
          </a:p>
          <a:p>
            <a:r>
              <a:rPr lang="en-US" dirty="0"/>
              <a:t>More details are at http://www.ipodr.org/Overview_APCUIndex.pdf </a:t>
            </a:r>
          </a:p>
        </p:txBody>
      </p:sp>
      <p:sp>
        <p:nvSpPr>
          <p:cNvPr id="4" name="Slide Number Placeholder 3"/>
          <p:cNvSpPr>
            <a:spLocks noGrp="1"/>
          </p:cNvSpPr>
          <p:nvPr>
            <p:ph type="sldNum" sz="quarter" idx="10"/>
          </p:nvPr>
        </p:nvSpPr>
        <p:spPr/>
        <p:txBody>
          <a:bodyPr/>
          <a:lstStyle/>
          <a:p>
            <a:fld id="{394B47B3-4CAB-4EE5-B8AF-46AAE712AA33}" type="slidenum">
              <a:rPr lang="en-US" smtClean="0"/>
              <a:t>8</a:t>
            </a:fld>
            <a:endParaRPr lang="en-US"/>
          </a:p>
        </p:txBody>
      </p:sp>
    </p:spTree>
    <p:extLst>
      <p:ext uri="{BB962C8B-B14F-4D97-AF65-F5344CB8AC3E}">
        <p14:creationId xmlns:p14="http://schemas.microsoft.com/office/powerpoint/2010/main" val="133204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a:t>Latest data available from this source.</a:t>
            </a:r>
          </a:p>
          <a:p>
            <a:pPr defTabSz="957468">
              <a:defRPr/>
            </a:pPr>
            <a:r>
              <a:rPr lang="en-US" dirty="0"/>
              <a:t>86.9% of births = White non-</a:t>
            </a:r>
            <a:r>
              <a:rPr lang="en-US" dirty="0" err="1"/>
              <a:t>Hisp</a:t>
            </a:r>
            <a:endParaRPr lang="en-US" dirty="0"/>
          </a:p>
          <a:p>
            <a:endParaRPr lang="en-US" dirty="0"/>
          </a:p>
          <a:p>
            <a:pPr defTabSz="957468">
              <a:defRPr/>
            </a:pPr>
            <a:r>
              <a:rPr lang="en-US" dirty="0"/>
              <a:t>In 2014, there were 54 births to foreign born mothers or 14.9%</a:t>
            </a:r>
          </a:p>
          <a:p>
            <a:r>
              <a:rPr lang="en-US" dirty="0"/>
              <a:t>In 2013, there were 42 births to foreign born mothers or 12.7%</a:t>
            </a:r>
          </a:p>
          <a:p>
            <a:pPr defTabSz="966492">
              <a:defRPr/>
            </a:pPr>
            <a:r>
              <a:rPr lang="en-US" dirty="0"/>
              <a:t>In 2012, there were 50 births to foreign born mothers or 15.6%</a:t>
            </a:r>
          </a:p>
          <a:p>
            <a:pPr defTabSz="966492">
              <a:defRPr/>
            </a:pPr>
            <a:endParaRPr lang="en-US" dirty="0"/>
          </a:p>
          <a:p>
            <a:pPr defTabSz="966492">
              <a:defRPr/>
            </a:pPr>
            <a:r>
              <a:rPr lang="en-US" dirty="0"/>
              <a:t>Country of Origin for 2013 foreign born mothers</a:t>
            </a:r>
          </a:p>
          <a:p>
            <a:pPr defTabSz="966492">
              <a:defRPr/>
            </a:pPr>
            <a:r>
              <a:rPr lang="en-US" dirty="0"/>
              <a:t>Albania – 3</a:t>
            </a:r>
          </a:p>
          <a:p>
            <a:pPr defTabSz="966492">
              <a:defRPr/>
            </a:pPr>
            <a:r>
              <a:rPr lang="en-US" dirty="0"/>
              <a:t>Algeria – 1</a:t>
            </a:r>
          </a:p>
          <a:p>
            <a:pPr defTabSz="966492">
              <a:defRPr/>
            </a:pPr>
            <a:r>
              <a:rPr lang="en-US" dirty="0"/>
              <a:t>Austria – 1</a:t>
            </a:r>
          </a:p>
          <a:p>
            <a:pPr defTabSz="966492">
              <a:defRPr/>
            </a:pPr>
            <a:r>
              <a:rPr lang="en-US" dirty="0"/>
              <a:t>Belarus – 1</a:t>
            </a:r>
          </a:p>
          <a:p>
            <a:pPr defTabSz="966492">
              <a:defRPr/>
            </a:pPr>
            <a:r>
              <a:rPr lang="en-US" dirty="0"/>
              <a:t>China – 2</a:t>
            </a:r>
          </a:p>
          <a:p>
            <a:pPr defTabSz="966492">
              <a:defRPr/>
            </a:pPr>
            <a:r>
              <a:rPr lang="en-US" dirty="0"/>
              <a:t>Republic of China/Taiwan – 1</a:t>
            </a:r>
          </a:p>
          <a:p>
            <a:pPr defTabSz="966492">
              <a:defRPr/>
            </a:pPr>
            <a:r>
              <a:rPr lang="en-US" dirty="0"/>
              <a:t>Columbia – 1</a:t>
            </a:r>
          </a:p>
          <a:p>
            <a:pPr defTabSz="966492">
              <a:defRPr/>
            </a:pPr>
            <a:r>
              <a:rPr lang="en-US" dirty="0"/>
              <a:t>Canada – 1</a:t>
            </a:r>
          </a:p>
          <a:p>
            <a:pPr defTabSz="966492">
              <a:defRPr/>
            </a:pPr>
            <a:r>
              <a:rPr lang="en-US" dirty="0"/>
              <a:t>Dominican Republic – 1</a:t>
            </a:r>
          </a:p>
          <a:p>
            <a:pPr defTabSz="966492">
              <a:defRPr/>
            </a:pPr>
            <a:r>
              <a:rPr lang="en-US" dirty="0"/>
              <a:t>Germany – 1</a:t>
            </a:r>
          </a:p>
          <a:p>
            <a:pPr defTabSz="966492">
              <a:defRPr/>
            </a:pPr>
            <a:r>
              <a:rPr lang="en-US" dirty="0"/>
              <a:t>Haiti – 1</a:t>
            </a:r>
          </a:p>
          <a:p>
            <a:pPr defTabSz="966492">
              <a:defRPr/>
            </a:pPr>
            <a:r>
              <a:rPr lang="en-US" dirty="0"/>
              <a:t>India – 5</a:t>
            </a:r>
          </a:p>
          <a:p>
            <a:pPr defTabSz="966492">
              <a:defRPr/>
            </a:pPr>
            <a:r>
              <a:rPr lang="en-US" dirty="0"/>
              <a:t>Jordan – 2</a:t>
            </a:r>
          </a:p>
          <a:p>
            <a:pPr defTabSz="966492">
              <a:defRPr/>
            </a:pPr>
            <a:r>
              <a:rPr lang="en-US" dirty="0"/>
              <a:t>Lebanon – 1</a:t>
            </a:r>
          </a:p>
          <a:p>
            <a:pPr defTabSz="966492">
              <a:defRPr/>
            </a:pPr>
            <a:r>
              <a:rPr lang="en-US" dirty="0"/>
              <a:t>Macedonia - 1</a:t>
            </a:r>
          </a:p>
          <a:p>
            <a:pPr defTabSz="966492">
              <a:defRPr/>
            </a:pPr>
            <a:r>
              <a:rPr lang="en-US" dirty="0"/>
              <a:t>Mexico – 1</a:t>
            </a:r>
          </a:p>
          <a:p>
            <a:pPr defTabSz="966492">
              <a:defRPr/>
            </a:pPr>
            <a:r>
              <a:rPr lang="en-US" dirty="0"/>
              <a:t>Peru – 2</a:t>
            </a:r>
          </a:p>
          <a:p>
            <a:pPr defTabSz="966492">
              <a:defRPr/>
            </a:pPr>
            <a:r>
              <a:rPr lang="en-US" dirty="0"/>
              <a:t>Pakistan – 1</a:t>
            </a:r>
          </a:p>
          <a:p>
            <a:pPr defTabSz="966492">
              <a:defRPr/>
            </a:pPr>
            <a:r>
              <a:rPr lang="en-US" dirty="0"/>
              <a:t>Poland – 5</a:t>
            </a:r>
          </a:p>
          <a:p>
            <a:pPr defTabSz="966492">
              <a:defRPr/>
            </a:pPr>
            <a:r>
              <a:rPr lang="en-US" dirty="0"/>
              <a:t>Portugal/Azores – 1</a:t>
            </a:r>
          </a:p>
          <a:p>
            <a:pPr defTabSz="966492">
              <a:defRPr/>
            </a:pPr>
            <a:r>
              <a:rPr lang="en-US" dirty="0"/>
              <a:t>Puerto Rico – 1 </a:t>
            </a:r>
          </a:p>
          <a:p>
            <a:pPr defTabSz="966492">
              <a:defRPr/>
            </a:pPr>
            <a:r>
              <a:rPr lang="en-US" dirty="0"/>
              <a:t>Paraguay – 1</a:t>
            </a:r>
          </a:p>
          <a:p>
            <a:pPr defTabSz="966492">
              <a:defRPr/>
            </a:pPr>
            <a:r>
              <a:rPr lang="en-US" dirty="0"/>
              <a:t>Russia – 1</a:t>
            </a:r>
          </a:p>
          <a:p>
            <a:pPr defTabSz="966492">
              <a:defRPr/>
            </a:pPr>
            <a:r>
              <a:rPr lang="en-US" dirty="0"/>
              <a:t>Senegal – 1</a:t>
            </a:r>
          </a:p>
          <a:p>
            <a:pPr defTabSz="966492">
              <a:defRPr/>
            </a:pPr>
            <a:r>
              <a:rPr lang="en-US" dirty="0"/>
              <a:t>Sudan – 1</a:t>
            </a:r>
          </a:p>
          <a:p>
            <a:pPr defTabSz="966492">
              <a:defRPr/>
            </a:pPr>
            <a:r>
              <a:rPr lang="en-US" dirty="0"/>
              <a:t>Turkey – 1</a:t>
            </a:r>
          </a:p>
          <a:p>
            <a:pPr defTabSz="966492">
              <a:defRPr/>
            </a:pPr>
            <a:r>
              <a:rPr lang="en-US" dirty="0"/>
              <a:t>United Kingdom – 1</a:t>
            </a:r>
          </a:p>
          <a:p>
            <a:pPr defTabSz="966492">
              <a:defRPr/>
            </a:pPr>
            <a:r>
              <a:rPr lang="en-US" dirty="0"/>
              <a:t>Vietnam - 1</a:t>
            </a:r>
          </a:p>
          <a:p>
            <a:pPr defTabSz="966492">
              <a:defRPr/>
            </a:pPr>
            <a:r>
              <a:rPr lang="en-US" dirty="0"/>
              <a:t>Yugoslavia - 1</a:t>
            </a:r>
          </a:p>
          <a:p>
            <a:pPr defTabSz="966492">
              <a:defRPr/>
            </a:pPr>
            <a:endParaRPr lang="en-US" dirty="0"/>
          </a:p>
          <a:p>
            <a:pPr defTabSz="966492">
              <a:defRPr/>
            </a:pPr>
            <a:endParaRPr lang="en-US" dirty="0"/>
          </a:p>
          <a:p>
            <a:pPr defTabSz="966492">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94B47B3-4CAB-4EE5-B8AF-46AAE712AA33}" type="slidenum">
              <a:rPr lang="en-US" smtClean="0"/>
              <a:t>9</a:t>
            </a:fld>
            <a:endParaRPr lang="en-US"/>
          </a:p>
        </p:txBody>
      </p:sp>
    </p:spTree>
    <p:extLst>
      <p:ext uri="{BB962C8B-B14F-4D97-AF65-F5344CB8AC3E}">
        <p14:creationId xmlns:p14="http://schemas.microsoft.com/office/powerpoint/2010/main" val="41184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i="0" baseline="0">
                <a:solidFill>
                  <a:schemeClr val="accent6">
                    <a:lumMod val="50000"/>
                  </a:schemeClr>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baseline="0">
                <a:solidFill>
                  <a:schemeClr val="accent6">
                    <a:lumMod val="50000"/>
                  </a:schemeClr>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3824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5/16/2017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129526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5/16/2017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412157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152"/>
            <a:ext cx="10515600" cy="1325563"/>
          </a:xfrm>
        </p:spPr>
        <p:txBody>
          <a:bodyPr/>
          <a:lstStyle>
            <a:lvl1pPr algn="ctr">
              <a:defRPr b="1" i="0" baseline="0">
                <a:solidFill>
                  <a:schemeClr val="accent6">
                    <a:lumMod val="50000"/>
                  </a:schemeClr>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27046" y="1577020"/>
            <a:ext cx="10515600" cy="4351338"/>
          </a:xfrm>
        </p:spPr>
        <p:txBody>
          <a:bodyPr>
            <a:normAutofit/>
          </a:bodyPr>
          <a:lstStyle>
            <a:lvl1pPr>
              <a:defRPr sz="4000">
                <a:solidFill>
                  <a:schemeClr val="accent6">
                    <a:lumMod val="50000"/>
                  </a:schemeClr>
                </a:solidFill>
              </a:defRPr>
            </a:lvl1pPr>
            <a:lvl2pPr>
              <a:defRPr sz="3600">
                <a:solidFill>
                  <a:schemeClr val="accent6">
                    <a:lumMod val="50000"/>
                  </a:schemeClr>
                </a:solidFill>
              </a:defRPr>
            </a:lvl2pPr>
            <a:lvl3pPr>
              <a:defRPr sz="3200">
                <a:solidFill>
                  <a:schemeClr val="accent6">
                    <a:lumMod val="50000"/>
                  </a:schemeClr>
                </a:solidFill>
              </a:defRPr>
            </a:lvl3pPr>
            <a:lvl4pPr>
              <a:defRPr sz="2800">
                <a:solidFill>
                  <a:schemeClr val="accent6">
                    <a:lumMod val="50000"/>
                  </a:schemeClr>
                </a:solidFill>
              </a:defRPr>
            </a:lvl4pPr>
            <a:lvl5pPr>
              <a:defRPr sz="2800">
                <a:solidFill>
                  <a:schemeClr val="accent6">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0926" y="6060794"/>
            <a:ext cx="2259725" cy="645053"/>
          </a:xfrm>
          <a:prstGeom prst="rect">
            <a:avLst/>
          </a:prstGeom>
        </p:spPr>
      </p:pic>
      <p:sp>
        <p:nvSpPr>
          <p:cNvPr id="7" name="Date Placeholder 6"/>
          <p:cNvSpPr>
            <a:spLocks noGrp="1"/>
          </p:cNvSpPr>
          <p:nvPr>
            <p:ph type="dt" sz="half" idx="10"/>
          </p:nvPr>
        </p:nvSpPr>
        <p:spPr/>
        <p:txBody>
          <a:bodyPr/>
          <a:lstStyle>
            <a:lvl1pPr>
              <a:defRPr>
                <a:solidFill>
                  <a:schemeClr val="accent6">
                    <a:lumMod val="50000"/>
                  </a:schemeClr>
                </a:solidFill>
              </a:defRPr>
            </a:lvl1pPr>
          </a:lstStyle>
          <a:p>
            <a:r>
              <a:rPr lang="en-US"/>
              <a:t>5/16/2017</a:t>
            </a:r>
            <a:endParaRPr lang="en-US" dirty="0"/>
          </a:p>
        </p:txBody>
      </p:sp>
      <p:sp>
        <p:nvSpPr>
          <p:cNvPr id="10" name="Slide Number Placeholder 9"/>
          <p:cNvSpPr>
            <a:spLocks noGrp="1"/>
          </p:cNvSpPr>
          <p:nvPr>
            <p:ph type="sldNum" sz="quarter" idx="12"/>
          </p:nvPr>
        </p:nvSpPr>
        <p:spPr>
          <a:xfrm>
            <a:off x="5819078" y="6356505"/>
            <a:ext cx="553844" cy="365125"/>
          </a:xfrm>
        </p:spPr>
        <p:txBody>
          <a:bodyPr/>
          <a:lstStyle>
            <a:lvl1pPr>
              <a:defRPr baseline="0">
                <a:solidFill>
                  <a:schemeClr val="accent6">
                    <a:lumMod val="50000"/>
                  </a:schemeClr>
                </a:solidFill>
                <a:latin typeface="Calibri" panose="020F0502020204030204" pitchFamily="34" charset="0"/>
              </a:defRPr>
            </a:lvl1pPr>
          </a:lstStyle>
          <a:p>
            <a:fld id="{5B5060F8-BA88-4125-BF39-73487A223A29}" type="slidenum">
              <a:rPr lang="en-US" smtClean="0"/>
              <a:pPr/>
              <a:t>‹#›</a:t>
            </a:fld>
            <a:endParaRPr lang="en-US" dirty="0"/>
          </a:p>
        </p:txBody>
      </p:sp>
    </p:spTree>
    <p:extLst>
      <p:ext uri="{BB962C8B-B14F-4D97-AF65-F5344CB8AC3E}">
        <p14:creationId xmlns:p14="http://schemas.microsoft.com/office/powerpoint/2010/main" val="16531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5/16/2017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404948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5/16/2017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156725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5/16/2017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17211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5/16/2017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334496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175595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5/16/2017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12953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5/16/2017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060F8-BA88-4125-BF39-73487A223A29}" type="slidenum">
              <a:rPr lang="en-US" smtClean="0"/>
              <a:t>‹#›</a:t>
            </a:fld>
            <a:endParaRPr lang="en-US"/>
          </a:p>
        </p:txBody>
      </p:sp>
    </p:spTree>
    <p:extLst>
      <p:ext uri="{BB962C8B-B14F-4D97-AF65-F5344CB8AC3E}">
        <p14:creationId xmlns:p14="http://schemas.microsoft.com/office/powerpoint/2010/main" val="277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35000" b="-6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5/16/2017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060F8-BA88-4125-BF39-73487A223A29}" type="slidenum">
              <a:rPr lang="en-US" smtClean="0"/>
              <a:t>‹#›</a:t>
            </a:fld>
            <a:endParaRPr lang="en-US"/>
          </a:p>
        </p:txBody>
      </p:sp>
    </p:spTree>
    <p:extLst>
      <p:ext uri="{BB962C8B-B14F-4D97-AF65-F5344CB8AC3E}">
        <p14:creationId xmlns:p14="http://schemas.microsoft.com/office/powerpoint/2010/main" val="352861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rth23.org/aboutb23/annualdat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dsight.ct.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avid@cfgnb.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hyperlink" Target="http://www.southingtonearlychildhood.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twitter.com/ecc_southington" TargetMode="External"/><Relationship Id="rId4" Type="http://schemas.openxmlformats.org/officeDocument/2006/relationships/hyperlink" Target="https://www.facebook.com/ECCSouthingt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964" y="2509860"/>
            <a:ext cx="11776363" cy="4364182"/>
          </a:xfrm>
        </p:spPr>
        <p:txBody>
          <a:bodyPr>
            <a:normAutofit fontScale="40000" lnSpcReduction="20000"/>
          </a:bodyPr>
          <a:lstStyle/>
          <a:p>
            <a:r>
              <a:rPr lang="en-US" sz="9300" b="1" i="1" dirty="0"/>
              <a:t>Presents</a:t>
            </a:r>
            <a:endParaRPr lang="en-US" sz="9300" dirty="0"/>
          </a:p>
          <a:p>
            <a:r>
              <a:rPr lang="en-US" sz="9300" b="1" dirty="0"/>
              <a:t>“The State of Early Childhood in Southington”</a:t>
            </a:r>
            <a:endParaRPr lang="en-US" sz="9300" dirty="0"/>
          </a:p>
          <a:p>
            <a:r>
              <a:rPr lang="en-US" sz="9300" b="1" dirty="0"/>
              <a:t>Tuesday May 15, 2018</a:t>
            </a:r>
            <a:endParaRPr lang="en-US" sz="9300" dirty="0"/>
          </a:p>
          <a:p>
            <a:r>
              <a:rPr lang="en-US" sz="9300" b="1" dirty="0"/>
              <a:t> </a:t>
            </a:r>
            <a:endParaRPr lang="en-US" sz="9300" dirty="0"/>
          </a:p>
          <a:p>
            <a:r>
              <a:rPr lang="en-US" sz="9300" b="1" dirty="0"/>
              <a:t>Joanne Kelleher, Director</a:t>
            </a:r>
            <a:endParaRPr lang="en-US" sz="9300" dirty="0"/>
          </a:p>
          <a:p>
            <a:r>
              <a:rPr lang="en-US" sz="9300" b="1" i="1" dirty="0"/>
              <a:t>www.southingtonearlychildhood.org</a:t>
            </a:r>
          </a:p>
          <a:p>
            <a:endParaRPr lang="en-US" sz="1400" dirty="0"/>
          </a:p>
          <a:p>
            <a:endParaRPr lang="en-US" sz="3500" dirty="0"/>
          </a:p>
          <a:p>
            <a:r>
              <a:rPr lang="en-US" sz="3500" dirty="0"/>
              <a:t>© 2018 Early Childhood Collaborative of Southington</a:t>
            </a:r>
            <a:endParaRPr lang="en-US" sz="5900" dirty="0"/>
          </a:p>
          <a:p>
            <a:r>
              <a:rPr lang="en-US" dirty="0"/>
              <a:t> </a:t>
            </a:r>
          </a:p>
          <a:p>
            <a:endParaRPr lang="en-US" dirty="0"/>
          </a:p>
        </p:txBody>
      </p:sp>
      <p:pic>
        <p:nvPicPr>
          <p:cNvPr id="5" name="Picture 4">
            <a:extLst>
              <a:ext uri="{FF2B5EF4-FFF2-40B4-BE49-F238E27FC236}">
                <a16:creationId xmlns:a16="http://schemas.microsoft.com/office/drawing/2014/main" id="{8CBEC595-5688-4BEB-8E27-D1A5DEB92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87" y="167982"/>
            <a:ext cx="10383982" cy="2187090"/>
          </a:xfrm>
          <a:prstGeom prst="rect">
            <a:avLst/>
          </a:prstGeom>
        </p:spPr>
      </p:pic>
    </p:spTree>
    <p:extLst>
      <p:ext uri="{BB962C8B-B14F-4D97-AF65-F5344CB8AC3E}">
        <p14:creationId xmlns:p14="http://schemas.microsoft.com/office/powerpoint/2010/main" val="126955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Birth to Three Program</a:t>
            </a:r>
          </a:p>
        </p:txBody>
      </p:sp>
      <p:sp>
        <p:nvSpPr>
          <p:cNvPr id="3" name="Content Placeholder 2"/>
          <p:cNvSpPr>
            <a:spLocks noGrp="1"/>
          </p:cNvSpPr>
          <p:nvPr>
            <p:ph idx="1"/>
          </p:nvPr>
        </p:nvSpPr>
        <p:spPr>
          <a:xfrm>
            <a:off x="716280" y="5772785"/>
            <a:ext cx="10515600" cy="567055"/>
          </a:xfrm>
        </p:spPr>
        <p:txBody>
          <a:bodyPr>
            <a:normAutofit fontScale="85000" lnSpcReduction="20000"/>
          </a:bodyPr>
          <a:lstStyle/>
          <a:p>
            <a:pPr marL="0" indent="0">
              <a:buNone/>
            </a:pPr>
            <a:r>
              <a:rPr lang="en-US" sz="1800" dirty="0"/>
              <a:t>Source: </a:t>
            </a:r>
            <a:r>
              <a:rPr lang="en-US" sz="1800" dirty="0">
                <a:hlinkClick r:id="rId3"/>
              </a:rPr>
              <a:t>http://www.birth23.org/aboutb23/annualdata/</a:t>
            </a:r>
            <a:endParaRPr lang="en-US" sz="1800" dirty="0"/>
          </a:p>
          <a:p>
            <a:pPr marL="0" indent="0">
              <a:buNone/>
            </a:pPr>
            <a:r>
              <a:rPr lang="en-US" sz="1800" dirty="0"/>
              <a:t>The 2015 FY referrals were reported in B23 Annual Report as 28, but B23 staff confirmed that was incorrect.</a:t>
            </a:r>
          </a:p>
        </p:txBody>
      </p:sp>
      <p:graphicFrame>
        <p:nvGraphicFramePr>
          <p:cNvPr id="4" name="Table 3"/>
          <p:cNvGraphicFramePr>
            <a:graphicFrameLocks noGrp="1"/>
          </p:cNvGraphicFramePr>
          <p:nvPr>
            <p:extLst>
              <p:ext uri="{D42A27DB-BD31-4B8C-83A1-F6EECF244321}">
                <p14:modId xmlns:p14="http://schemas.microsoft.com/office/powerpoint/2010/main" val="4291647263"/>
              </p:ext>
            </p:extLst>
          </p:nvPr>
        </p:nvGraphicFramePr>
        <p:xfrm>
          <a:off x="1463040" y="2008638"/>
          <a:ext cx="9022080" cy="3627120"/>
        </p:xfrm>
        <a:graphic>
          <a:graphicData uri="http://schemas.openxmlformats.org/drawingml/2006/table">
            <a:tbl>
              <a:tblPr firstRow="1" bandRow="1">
                <a:tableStyleId>{93296810-A885-4BE3-A3E7-6D5BEEA58F35}</a:tableStyleId>
              </a:tblPr>
              <a:tblGrid>
                <a:gridCol w="3764279">
                  <a:extLst>
                    <a:ext uri="{9D8B030D-6E8A-4147-A177-3AD203B41FA5}">
                      <a16:colId xmlns:a16="http://schemas.microsoft.com/office/drawing/2014/main" val="704992984"/>
                    </a:ext>
                  </a:extLst>
                </a:gridCol>
                <a:gridCol w="2636521">
                  <a:extLst>
                    <a:ext uri="{9D8B030D-6E8A-4147-A177-3AD203B41FA5}">
                      <a16:colId xmlns:a16="http://schemas.microsoft.com/office/drawing/2014/main" val="3228311841"/>
                    </a:ext>
                  </a:extLst>
                </a:gridCol>
                <a:gridCol w="2621280">
                  <a:extLst>
                    <a:ext uri="{9D8B030D-6E8A-4147-A177-3AD203B41FA5}">
                      <a16:colId xmlns:a16="http://schemas.microsoft.com/office/drawing/2014/main" val="3707298794"/>
                    </a:ext>
                  </a:extLst>
                </a:gridCol>
              </a:tblGrid>
              <a:tr h="370840">
                <a:tc>
                  <a:txBody>
                    <a:bodyPr/>
                    <a:lstStyle/>
                    <a:p>
                      <a:pPr algn="ctr"/>
                      <a:r>
                        <a:rPr lang="en-US" sz="2800" dirty="0"/>
                        <a:t>Fiscal Year (June to July)</a:t>
                      </a:r>
                    </a:p>
                  </a:txBody>
                  <a:tcPr/>
                </a:tc>
                <a:tc>
                  <a:txBody>
                    <a:bodyPr/>
                    <a:lstStyle/>
                    <a:p>
                      <a:pPr algn="ctr"/>
                      <a:r>
                        <a:rPr lang="en-US" sz="2800" dirty="0"/>
                        <a:t># referred</a:t>
                      </a:r>
                    </a:p>
                  </a:txBody>
                  <a:tcPr/>
                </a:tc>
                <a:tc>
                  <a:txBody>
                    <a:bodyPr/>
                    <a:lstStyle/>
                    <a:p>
                      <a:pPr algn="ctr"/>
                      <a:r>
                        <a:rPr lang="en-US" sz="2800" dirty="0"/>
                        <a:t># served</a:t>
                      </a:r>
                    </a:p>
                  </a:txBody>
                  <a:tcPr/>
                </a:tc>
                <a:extLst>
                  <a:ext uri="{0D108BD9-81ED-4DB2-BD59-A6C34878D82A}">
                    <a16:rowId xmlns:a16="http://schemas.microsoft.com/office/drawing/2014/main" val="931565990"/>
                  </a:ext>
                </a:extLst>
              </a:tr>
              <a:tr h="370840">
                <a:tc>
                  <a:txBody>
                    <a:bodyPr/>
                    <a:lstStyle/>
                    <a:p>
                      <a:pPr algn="ctr"/>
                      <a:r>
                        <a:rPr lang="en-US" sz="2800" dirty="0"/>
                        <a:t>2016</a:t>
                      </a:r>
                    </a:p>
                  </a:txBody>
                  <a:tcPr/>
                </a:tc>
                <a:tc>
                  <a:txBody>
                    <a:bodyPr/>
                    <a:lstStyle/>
                    <a:p>
                      <a:r>
                        <a:rPr lang="en-US" sz="2800" kern="1200" dirty="0">
                          <a:solidFill>
                            <a:schemeClr val="dk1"/>
                          </a:solidFill>
                          <a:latin typeface="+mn-lt"/>
                          <a:ea typeface="+mn-ea"/>
                          <a:cs typeface="+mn-cs"/>
                        </a:rPr>
                        <a:t>             83</a:t>
                      </a:r>
                    </a:p>
                  </a:txBody>
                  <a:tcPr/>
                </a:tc>
                <a:tc>
                  <a:txBody>
                    <a:bodyPr/>
                    <a:lstStyle/>
                    <a:p>
                      <a:r>
                        <a:rPr lang="en-US" sz="2800" kern="1200" dirty="0">
                          <a:solidFill>
                            <a:schemeClr val="dk1"/>
                          </a:solidFill>
                          <a:latin typeface="+mn-lt"/>
                          <a:ea typeface="+mn-ea"/>
                          <a:cs typeface="+mn-cs"/>
                        </a:rPr>
                        <a:t>             88</a:t>
                      </a:r>
                    </a:p>
                  </a:txBody>
                  <a:tcPr/>
                </a:tc>
                <a:extLst>
                  <a:ext uri="{0D108BD9-81ED-4DB2-BD59-A6C34878D82A}">
                    <a16:rowId xmlns:a16="http://schemas.microsoft.com/office/drawing/2014/main" val="3853029080"/>
                  </a:ext>
                </a:extLst>
              </a:tr>
              <a:tr h="370840">
                <a:tc>
                  <a:txBody>
                    <a:bodyPr/>
                    <a:lstStyle/>
                    <a:p>
                      <a:pPr algn="ctr"/>
                      <a:r>
                        <a:rPr lang="en-US" sz="2800" dirty="0"/>
                        <a:t>2015</a:t>
                      </a:r>
                    </a:p>
                  </a:txBody>
                  <a:tcPr/>
                </a:tc>
                <a:tc>
                  <a:txBody>
                    <a:bodyPr/>
                    <a:lstStyle/>
                    <a:p>
                      <a:pPr algn="ctr"/>
                      <a:r>
                        <a:rPr lang="en-US" sz="2800" dirty="0"/>
                        <a:t> 88*</a:t>
                      </a:r>
                    </a:p>
                  </a:txBody>
                  <a:tcPr/>
                </a:tc>
                <a:tc>
                  <a:txBody>
                    <a:bodyPr/>
                    <a:lstStyle/>
                    <a:p>
                      <a:pPr algn="ctr"/>
                      <a:r>
                        <a:rPr lang="en-US" sz="2800" dirty="0"/>
                        <a:t>103</a:t>
                      </a:r>
                    </a:p>
                  </a:txBody>
                  <a:tcPr/>
                </a:tc>
                <a:extLst>
                  <a:ext uri="{0D108BD9-81ED-4DB2-BD59-A6C34878D82A}">
                    <a16:rowId xmlns:a16="http://schemas.microsoft.com/office/drawing/2014/main" val="4058732058"/>
                  </a:ext>
                </a:extLst>
              </a:tr>
              <a:tr h="370840">
                <a:tc>
                  <a:txBody>
                    <a:bodyPr/>
                    <a:lstStyle/>
                    <a:p>
                      <a:pPr algn="ctr"/>
                      <a:r>
                        <a:rPr lang="en-US" sz="2800" dirty="0"/>
                        <a:t>2014</a:t>
                      </a:r>
                    </a:p>
                  </a:txBody>
                  <a:tcPr/>
                </a:tc>
                <a:tc>
                  <a:txBody>
                    <a:bodyPr/>
                    <a:lstStyle/>
                    <a:p>
                      <a:pPr algn="ctr"/>
                      <a:r>
                        <a:rPr lang="en-US" sz="2800" dirty="0"/>
                        <a:t>87</a:t>
                      </a:r>
                    </a:p>
                  </a:txBody>
                  <a:tcPr/>
                </a:tc>
                <a:tc>
                  <a:txBody>
                    <a:bodyPr/>
                    <a:lstStyle/>
                    <a:p>
                      <a:pPr algn="ctr"/>
                      <a:r>
                        <a:rPr lang="en-US" sz="2800" dirty="0"/>
                        <a:t>103</a:t>
                      </a:r>
                    </a:p>
                  </a:txBody>
                  <a:tcPr/>
                </a:tc>
                <a:extLst>
                  <a:ext uri="{0D108BD9-81ED-4DB2-BD59-A6C34878D82A}">
                    <a16:rowId xmlns:a16="http://schemas.microsoft.com/office/drawing/2014/main" val="2117590212"/>
                  </a:ext>
                </a:extLst>
              </a:tr>
              <a:tr h="370840">
                <a:tc>
                  <a:txBody>
                    <a:bodyPr/>
                    <a:lstStyle/>
                    <a:p>
                      <a:pPr algn="ctr"/>
                      <a:r>
                        <a:rPr lang="en-US" sz="2800" dirty="0"/>
                        <a:t>2013</a:t>
                      </a:r>
                    </a:p>
                  </a:txBody>
                  <a:tcPr/>
                </a:tc>
                <a:tc>
                  <a:txBody>
                    <a:bodyPr/>
                    <a:lstStyle/>
                    <a:p>
                      <a:pPr algn="ctr"/>
                      <a:r>
                        <a:rPr lang="en-US" sz="2800" dirty="0"/>
                        <a:t>76</a:t>
                      </a:r>
                    </a:p>
                  </a:txBody>
                  <a:tcPr/>
                </a:tc>
                <a:tc>
                  <a:txBody>
                    <a:bodyPr/>
                    <a:lstStyle/>
                    <a:p>
                      <a:pPr algn="ctr"/>
                      <a:r>
                        <a:rPr lang="en-US" sz="2800" dirty="0"/>
                        <a:t>93</a:t>
                      </a:r>
                    </a:p>
                  </a:txBody>
                  <a:tcPr/>
                </a:tc>
                <a:extLst>
                  <a:ext uri="{0D108BD9-81ED-4DB2-BD59-A6C34878D82A}">
                    <a16:rowId xmlns:a16="http://schemas.microsoft.com/office/drawing/2014/main" val="3862284733"/>
                  </a:ext>
                </a:extLst>
              </a:tr>
              <a:tr h="370840">
                <a:tc>
                  <a:txBody>
                    <a:bodyPr/>
                    <a:lstStyle/>
                    <a:p>
                      <a:pPr algn="ctr"/>
                      <a:r>
                        <a:rPr lang="en-US" sz="2800" dirty="0"/>
                        <a:t>2012</a:t>
                      </a:r>
                    </a:p>
                  </a:txBody>
                  <a:tcPr/>
                </a:tc>
                <a:tc>
                  <a:txBody>
                    <a:bodyPr/>
                    <a:lstStyle/>
                    <a:p>
                      <a:pPr algn="ctr"/>
                      <a:r>
                        <a:rPr lang="en-US" sz="2800" dirty="0"/>
                        <a:t>89</a:t>
                      </a:r>
                    </a:p>
                  </a:txBody>
                  <a:tcPr/>
                </a:tc>
                <a:tc>
                  <a:txBody>
                    <a:bodyPr/>
                    <a:lstStyle/>
                    <a:p>
                      <a:pPr algn="ctr"/>
                      <a:r>
                        <a:rPr lang="en-US" sz="2800" dirty="0"/>
                        <a:t>90</a:t>
                      </a:r>
                    </a:p>
                  </a:txBody>
                  <a:tcPr/>
                </a:tc>
                <a:extLst>
                  <a:ext uri="{0D108BD9-81ED-4DB2-BD59-A6C34878D82A}">
                    <a16:rowId xmlns:a16="http://schemas.microsoft.com/office/drawing/2014/main" val="2705570529"/>
                  </a:ext>
                </a:extLst>
              </a:tr>
              <a:tr h="370840">
                <a:tc>
                  <a:txBody>
                    <a:bodyPr/>
                    <a:lstStyle/>
                    <a:p>
                      <a:pPr algn="ctr"/>
                      <a:r>
                        <a:rPr lang="en-US" sz="2800" dirty="0"/>
                        <a:t>2011</a:t>
                      </a:r>
                    </a:p>
                  </a:txBody>
                  <a:tcPr/>
                </a:tc>
                <a:tc>
                  <a:txBody>
                    <a:bodyPr/>
                    <a:lstStyle/>
                    <a:p>
                      <a:pPr algn="ctr"/>
                      <a:r>
                        <a:rPr lang="en-US" sz="2800" dirty="0"/>
                        <a:t>66</a:t>
                      </a:r>
                    </a:p>
                  </a:txBody>
                  <a:tcPr/>
                </a:tc>
                <a:tc>
                  <a:txBody>
                    <a:bodyPr/>
                    <a:lstStyle/>
                    <a:p>
                      <a:pPr algn="ctr"/>
                      <a:r>
                        <a:rPr lang="en-US" sz="2800" dirty="0"/>
                        <a:t>94</a:t>
                      </a:r>
                    </a:p>
                  </a:txBody>
                  <a:tcPr/>
                </a:tc>
                <a:extLst>
                  <a:ext uri="{0D108BD9-81ED-4DB2-BD59-A6C34878D82A}">
                    <a16:rowId xmlns:a16="http://schemas.microsoft.com/office/drawing/2014/main" val="905482936"/>
                  </a:ext>
                </a:extLst>
              </a:tr>
            </a:tbl>
          </a:graphicData>
        </a:graphic>
      </p:graphicFrame>
      <p:sp>
        <p:nvSpPr>
          <p:cNvPr id="5" name="TextBox 4"/>
          <p:cNvSpPr txBox="1"/>
          <p:nvPr/>
        </p:nvSpPr>
        <p:spPr>
          <a:xfrm>
            <a:off x="1693245" y="1052362"/>
            <a:ext cx="9022080" cy="1354217"/>
          </a:xfrm>
          <a:prstGeom prst="rect">
            <a:avLst/>
          </a:prstGeom>
          <a:noFill/>
        </p:spPr>
        <p:txBody>
          <a:bodyPr wrap="square" rtlCol="0">
            <a:spAutoFit/>
          </a:bodyPr>
          <a:lstStyle/>
          <a:p>
            <a:pPr fontAlgn="base"/>
            <a:r>
              <a:rPr lang="en-US" sz="3200" dirty="0">
                <a:solidFill>
                  <a:schemeClr val="accent6">
                    <a:lumMod val="50000"/>
                  </a:schemeClr>
                </a:solidFill>
              </a:rPr>
              <a:t>Birth to Three supports families when they have concerns about their children’s development.</a:t>
            </a:r>
          </a:p>
          <a:p>
            <a:endParaRPr lang="en-US" dirty="0"/>
          </a:p>
        </p:txBody>
      </p:sp>
      <p:sp>
        <p:nvSpPr>
          <p:cNvPr id="6" name="Date Placeholder 5"/>
          <p:cNvSpPr>
            <a:spLocks noGrp="1"/>
          </p:cNvSpPr>
          <p:nvPr>
            <p:ph type="dt" sz="half" idx="10"/>
          </p:nvPr>
        </p:nvSpPr>
        <p:spPr/>
        <p:txBody>
          <a:bodyPr/>
          <a:lstStyle/>
          <a:p>
            <a:r>
              <a:rPr lang="en-US" dirty="0"/>
              <a:t>5/15/2018</a:t>
            </a:r>
          </a:p>
        </p:txBody>
      </p:sp>
      <p:sp>
        <p:nvSpPr>
          <p:cNvPr id="7" name="Slide Number Placeholder 6"/>
          <p:cNvSpPr>
            <a:spLocks noGrp="1"/>
          </p:cNvSpPr>
          <p:nvPr>
            <p:ph type="sldNum" sz="quarter" idx="12"/>
          </p:nvPr>
        </p:nvSpPr>
        <p:spPr/>
        <p:txBody>
          <a:bodyPr/>
          <a:lstStyle/>
          <a:p>
            <a:fld id="{5B5060F8-BA88-4125-BF39-73487A223A29}" type="slidenum">
              <a:rPr lang="en-US" smtClean="0"/>
              <a:t>10</a:t>
            </a:fld>
            <a:endParaRPr lang="en-US"/>
          </a:p>
        </p:txBody>
      </p:sp>
    </p:spTree>
    <p:extLst>
      <p:ext uri="{BB962C8B-B14F-4D97-AF65-F5344CB8AC3E}">
        <p14:creationId xmlns:p14="http://schemas.microsoft.com/office/powerpoint/2010/main" val="14702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Average Monthly WIC Participation</a:t>
            </a:r>
          </a:p>
        </p:txBody>
      </p:sp>
      <p:sp>
        <p:nvSpPr>
          <p:cNvPr id="3" name="Content Placeholder 2"/>
          <p:cNvSpPr>
            <a:spLocks noGrp="1"/>
          </p:cNvSpPr>
          <p:nvPr>
            <p:ph idx="1"/>
          </p:nvPr>
        </p:nvSpPr>
        <p:spPr>
          <a:xfrm>
            <a:off x="716280" y="5529735"/>
            <a:ext cx="10515600" cy="567055"/>
          </a:xfrm>
        </p:spPr>
        <p:txBody>
          <a:bodyPr>
            <a:normAutofit/>
          </a:bodyPr>
          <a:lstStyle/>
          <a:p>
            <a:pPr marL="0" indent="0">
              <a:buNone/>
            </a:pPr>
            <a:r>
              <a:rPr lang="en-US" sz="1800" dirty="0"/>
              <a:t>Source: CT Department of Public Health State WIC Program – Statewide WIC Information System (SWIS)</a:t>
            </a:r>
          </a:p>
        </p:txBody>
      </p:sp>
      <p:graphicFrame>
        <p:nvGraphicFramePr>
          <p:cNvPr id="4" name="Table 3"/>
          <p:cNvGraphicFramePr>
            <a:graphicFrameLocks noGrp="1"/>
          </p:cNvGraphicFramePr>
          <p:nvPr>
            <p:extLst>
              <p:ext uri="{D42A27DB-BD31-4B8C-83A1-F6EECF244321}">
                <p14:modId xmlns:p14="http://schemas.microsoft.com/office/powerpoint/2010/main" val="2726877733"/>
              </p:ext>
            </p:extLst>
          </p:nvPr>
        </p:nvGraphicFramePr>
        <p:xfrm>
          <a:off x="1463040" y="2117972"/>
          <a:ext cx="9022079" cy="3108960"/>
        </p:xfrm>
        <a:graphic>
          <a:graphicData uri="http://schemas.openxmlformats.org/drawingml/2006/table">
            <a:tbl>
              <a:tblPr firstRow="1" bandRow="1">
                <a:tableStyleId>{93296810-A885-4BE3-A3E7-6D5BEEA58F35}</a:tableStyleId>
              </a:tblPr>
              <a:tblGrid>
                <a:gridCol w="2375749">
                  <a:extLst>
                    <a:ext uri="{9D8B030D-6E8A-4147-A177-3AD203B41FA5}">
                      <a16:colId xmlns:a16="http://schemas.microsoft.com/office/drawing/2014/main" val="704992984"/>
                    </a:ext>
                  </a:extLst>
                </a:gridCol>
                <a:gridCol w="1663987">
                  <a:extLst>
                    <a:ext uri="{9D8B030D-6E8A-4147-A177-3AD203B41FA5}">
                      <a16:colId xmlns:a16="http://schemas.microsoft.com/office/drawing/2014/main" val="3228311841"/>
                    </a:ext>
                  </a:extLst>
                </a:gridCol>
                <a:gridCol w="1663987">
                  <a:extLst>
                    <a:ext uri="{9D8B030D-6E8A-4147-A177-3AD203B41FA5}">
                      <a16:colId xmlns:a16="http://schemas.microsoft.com/office/drawing/2014/main" val="1207626227"/>
                    </a:ext>
                  </a:extLst>
                </a:gridCol>
                <a:gridCol w="1663987">
                  <a:extLst>
                    <a:ext uri="{9D8B030D-6E8A-4147-A177-3AD203B41FA5}">
                      <a16:colId xmlns:a16="http://schemas.microsoft.com/office/drawing/2014/main" val="1188062991"/>
                    </a:ext>
                  </a:extLst>
                </a:gridCol>
                <a:gridCol w="1654369">
                  <a:extLst>
                    <a:ext uri="{9D8B030D-6E8A-4147-A177-3AD203B41FA5}">
                      <a16:colId xmlns:a16="http://schemas.microsoft.com/office/drawing/2014/main" val="3707298794"/>
                    </a:ext>
                  </a:extLst>
                </a:gridCol>
              </a:tblGrid>
              <a:tr h="370840">
                <a:tc>
                  <a:txBody>
                    <a:bodyPr/>
                    <a:lstStyle/>
                    <a:p>
                      <a:pPr algn="ctr"/>
                      <a:r>
                        <a:rPr lang="en-US" sz="2800" dirty="0"/>
                        <a:t>Year </a:t>
                      </a:r>
                    </a:p>
                  </a:txBody>
                  <a:tcPr/>
                </a:tc>
                <a:tc>
                  <a:txBody>
                    <a:bodyPr/>
                    <a:lstStyle/>
                    <a:p>
                      <a:pPr algn="ctr"/>
                      <a:r>
                        <a:rPr lang="en-US" sz="2800" dirty="0"/>
                        <a:t>Women</a:t>
                      </a:r>
                    </a:p>
                  </a:txBody>
                  <a:tcPr/>
                </a:tc>
                <a:tc>
                  <a:txBody>
                    <a:bodyPr/>
                    <a:lstStyle/>
                    <a:p>
                      <a:pPr algn="ctr"/>
                      <a:r>
                        <a:rPr lang="en-US" sz="2800" dirty="0"/>
                        <a:t>Infants</a:t>
                      </a:r>
                    </a:p>
                  </a:txBody>
                  <a:tcPr/>
                </a:tc>
                <a:tc>
                  <a:txBody>
                    <a:bodyPr/>
                    <a:lstStyle/>
                    <a:p>
                      <a:pPr algn="ctr"/>
                      <a:r>
                        <a:rPr lang="en-US" sz="2800" dirty="0"/>
                        <a:t>Children</a:t>
                      </a:r>
                    </a:p>
                  </a:txBody>
                  <a:tcPr/>
                </a:tc>
                <a:tc>
                  <a:txBody>
                    <a:bodyPr/>
                    <a:lstStyle/>
                    <a:p>
                      <a:pPr algn="ctr"/>
                      <a:r>
                        <a:rPr lang="en-US" sz="2800" dirty="0"/>
                        <a:t>Total</a:t>
                      </a:r>
                    </a:p>
                  </a:txBody>
                  <a:tcPr/>
                </a:tc>
                <a:extLst>
                  <a:ext uri="{0D108BD9-81ED-4DB2-BD59-A6C34878D82A}">
                    <a16:rowId xmlns:a16="http://schemas.microsoft.com/office/drawing/2014/main" val="931565990"/>
                  </a:ext>
                </a:extLst>
              </a:tr>
              <a:tr h="370840">
                <a:tc>
                  <a:txBody>
                    <a:bodyPr/>
                    <a:lstStyle/>
                    <a:p>
                      <a:pPr algn="ctr"/>
                      <a:r>
                        <a:rPr lang="en-US" sz="2800" dirty="0"/>
                        <a:t>2015</a:t>
                      </a:r>
                    </a:p>
                  </a:txBody>
                  <a:tcPr/>
                </a:tc>
                <a:tc>
                  <a:txBody>
                    <a:bodyPr/>
                    <a:lstStyle/>
                    <a:p>
                      <a:pPr algn="ctr"/>
                      <a:r>
                        <a:rPr lang="en-US" sz="2800" dirty="0"/>
                        <a:t>44</a:t>
                      </a:r>
                    </a:p>
                  </a:txBody>
                  <a:tcPr/>
                </a:tc>
                <a:tc>
                  <a:txBody>
                    <a:bodyPr/>
                    <a:lstStyle/>
                    <a:p>
                      <a:pPr algn="ctr"/>
                      <a:r>
                        <a:rPr lang="en-US" sz="2800" dirty="0"/>
                        <a:t>54</a:t>
                      </a:r>
                    </a:p>
                  </a:txBody>
                  <a:tcPr/>
                </a:tc>
                <a:tc>
                  <a:txBody>
                    <a:bodyPr/>
                    <a:lstStyle/>
                    <a:p>
                      <a:pPr algn="ctr"/>
                      <a:r>
                        <a:rPr lang="en-US" sz="2800" dirty="0"/>
                        <a:t>94</a:t>
                      </a:r>
                    </a:p>
                  </a:txBody>
                  <a:tcPr/>
                </a:tc>
                <a:tc>
                  <a:txBody>
                    <a:bodyPr/>
                    <a:lstStyle/>
                    <a:p>
                      <a:pPr algn="ctr"/>
                      <a:r>
                        <a:rPr lang="en-US" sz="2800" dirty="0"/>
                        <a:t>192</a:t>
                      </a:r>
                    </a:p>
                  </a:txBody>
                  <a:tcPr/>
                </a:tc>
                <a:extLst>
                  <a:ext uri="{0D108BD9-81ED-4DB2-BD59-A6C34878D82A}">
                    <a16:rowId xmlns:a16="http://schemas.microsoft.com/office/drawing/2014/main" val="4058732058"/>
                  </a:ext>
                </a:extLst>
              </a:tr>
              <a:tr h="370840">
                <a:tc>
                  <a:txBody>
                    <a:bodyPr/>
                    <a:lstStyle/>
                    <a:p>
                      <a:pPr algn="ctr"/>
                      <a:r>
                        <a:rPr lang="en-US" sz="2800" dirty="0"/>
                        <a:t>2014</a:t>
                      </a:r>
                    </a:p>
                  </a:txBody>
                  <a:tcPr/>
                </a:tc>
                <a:tc>
                  <a:txBody>
                    <a:bodyPr/>
                    <a:lstStyle/>
                    <a:p>
                      <a:pPr algn="ctr"/>
                      <a:r>
                        <a:rPr lang="en-US" sz="2800" dirty="0"/>
                        <a:t>47</a:t>
                      </a:r>
                    </a:p>
                  </a:txBody>
                  <a:tcPr/>
                </a:tc>
                <a:tc>
                  <a:txBody>
                    <a:bodyPr/>
                    <a:lstStyle/>
                    <a:p>
                      <a:pPr algn="ctr"/>
                      <a:r>
                        <a:rPr lang="en-US" sz="2800" dirty="0"/>
                        <a:t>53</a:t>
                      </a:r>
                    </a:p>
                  </a:txBody>
                  <a:tcPr/>
                </a:tc>
                <a:tc>
                  <a:txBody>
                    <a:bodyPr/>
                    <a:lstStyle/>
                    <a:p>
                      <a:pPr algn="ctr"/>
                      <a:r>
                        <a:rPr lang="en-US" sz="2800" dirty="0"/>
                        <a:t>102</a:t>
                      </a:r>
                    </a:p>
                  </a:txBody>
                  <a:tcPr/>
                </a:tc>
                <a:tc>
                  <a:txBody>
                    <a:bodyPr/>
                    <a:lstStyle/>
                    <a:p>
                      <a:pPr algn="ctr"/>
                      <a:r>
                        <a:rPr lang="en-US" sz="2800" dirty="0"/>
                        <a:t>201</a:t>
                      </a:r>
                    </a:p>
                  </a:txBody>
                  <a:tcPr/>
                </a:tc>
                <a:extLst>
                  <a:ext uri="{0D108BD9-81ED-4DB2-BD59-A6C34878D82A}">
                    <a16:rowId xmlns:a16="http://schemas.microsoft.com/office/drawing/2014/main" val="2117590212"/>
                  </a:ext>
                </a:extLst>
              </a:tr>
              <a:tr h="370840">
                <a:tc>
                  <a:txBody>
                    <a:bodyPr/>
                    <a:lstStyle/>
                    <a:p>
                      <a:pPr algn="ctr"/>
                      <a:r>
                        <a:rPr lang="en-US" sz="2800" dirty="0"/>
                        <a:t>2013</a:t>
                      </a:r>
                    </a:p>
                  </a:txBody>
                  <a:tcPr/>
                </a:tc>
                <a:tc>
                  <a:txBody>
                    <a:bodyPr/>
                    <a:lstStyle/>
                    <a:p>
                      <a:pPr algn="ctr"/>
                      <a:r>
                        <a:rPr lang="en-US" sz="2800" dirty="0"/>
                        <a:t>41</a:t>
                      </a:r>
                    </a:p>
                  </a:txBody>
                  <a:tcPr/>
                </a:tc>
                <a:tc>
                  <a:txBody>
                    <a:bodyPr/>
                    <a:lstStyle/>
                    <a:p>
                      <a:pPr algn="ctr"/>
                      <a:r>
                        <a:rPr lang="en-US" sz="2800" dirty="0"/>
                        <a:t>57</a:t>
                      </a:r>
                    </a:p>
                  </a:txBody>
                  <a:tcPr/>
                </a:tc>
                <a:tc>
                  <a:txBody>
                    <a:bodyPr/>
                    <a:lstStyle/>
                    <a:p>
                      <a:pPr algn="ctr"/>
                      <a:r>
                        <a:rPr lang="en-US" sz="2800" dirty="0"/>
                        <a:t>108</a:t>
                      </a:r>
                    </a:p>
                  </a:txBody>
                  <a:tcPr/>
                </a:tc>
                <a:tc>
                  <a:txBody>
                    <a:bodyPr/>
                    <a:lstStyle/>
                    <a:p>
                      <a:pPr algn="ctr"/>
                      <a:r>
                        <a:rPr lang="en-US" sz="2800" dirty="0"/>
                        <a:t>207</a:t>
                      </a:r>
                    </a:p>
                  </a:txBody>
                  <a:tcPr/>
                </a:tc>
                <a:extLst>
                  <a:ext uri="{0D108BD9-81ED-4DB2-BD59-A6C34878D82A}">
                    <a16:rowId xmlns:a16="http://schemas.microsoft.com/office/drawing/2014/main" val="3862284733"/>
                  </a:ext>
                </a:extLst>
              </a:tr>
              <a:tr h="370840">
                <a:tc>
                  <a:txBody>
                    <a:bodyPr/>
                    <a:lstStyle/>
                    <a:p>
                      <a:pPr algn="ctr"/>
                      <a:r>
                        <a:rPr lang="en-US" sz="2800" dirty="0"/>
                        <a:t>2012</a:t>
                      </a:r>
                    </a:p>
                  </a:txBody>
                  <a:tcPr/>
                </a:tc>
                <a:tc>
                  <a:txBody>
                    <a:bodyPr/>
                    <a:lstStyle/>
                    <a:p>
                      <a:pPr algn="ctr"/>
                      <a:r>
                        <a:rPr lang="en-US" sz="2800" dirty="0"/>
                        <a:t>52</a:t>
                      </a:r>
                    </a:p>
                  </a:txBody>
                  <a:tcPr/>
                </a:tc>
                <a:tc>
                  <a:txBody>
                    <a:bodyPr/>
                    <a:lstStyle/>
                    <a:p>
                      <a:pPr algn="ctr"/>
                      <a:r>
                        <a:rPr lang="en-US" sz="2800" dirty="0"/>
                        <a:t>56</a:t>
                      </a:r>
                    </a:p>
                  </a:txBody>
                  <a:tcPr/>
                </a:tc>
                <a:tc>
                  <a:txBody>
                    <a:bodyPr/>
                    <a:lstStyle/>
                    <a:p>
                      <a:pPr algn="ctr"/>
                      <a:r>
                        <a:rPr lang="en-US" sz="2800" dirty="0"/>
                        <a:t>113</a:t>
                      </a:r>
                    </a:p>
                  </a:txBody>
                  <a:tcPr/>
                </a:tc>
                <a:tc>
                  <a:txBody>
                    <a:bodyPr/>
                    <a:lstStyle/>
                    <a:p>
                      <a:pPr algn="ctr"/>
                      <a:r>
                        <a:rPr lang="en-US" sz="2800" dirty="0"/>
                        <a:t>220</a:t>
                      </a:r>
                    </a:p>
                  </a:txBody>
                  <a:tcPr/>
                </a:tc>
                <a:extLst>
                  <a:ext uri="{0D108BD9-81ED-4DB2-BD59-A6C34878D82A}">
                    <a16:rowId xmlns:a16="http://schemas.microsoft.com/office/drawing/2014/main" val="2705570529"/>
                  </a:ext>
                </a:extLst>
              </a:tr>
              <a:tr h="370840">
                <a:tc>
                  <a:txBody>
                    <a:bodyPr/>
                    <a:lstStyle/>
                    <a:p>
                      <a:pPr algn="ctr"/>
                      <a:r>
                        <a:rPr lang="en-US" sz="2800" dirty="0"/>
                        <a:t>2011</a:t>
                      </a:r>
                    </a:p>
                  </a:txBody>
                  <a:tcPr/>
                </a:tc>
                <a:tc>
                  <a:txBody>
                    <a:bodyPr/>
                    <a:lstStyle/>
                    <a:p>
                      <a:pPr algn="ctr"/>
                      <a:r>
                        <a:rPr lang="en-US" sz="2800" dirty="0"/>
                        <a:t>47</a:t>
                      </a:r>
                    </a:p>
                  </a:txBody>
                  <a:tcPr/>
                </a:tc>
                <a:tc>
                  <a:txBody>
                    <a:bodyPr/>
                    <a:lstStyle/>
                    <a:p>
                      <a:pPr algn="ctr"/>
                      <a:r>
                        <a:rPr lang="en-US" sz="2800" dirty="0"/>
                        <a:t>54</a:t>
                      </a:r>
                    </a:p>
                  </a:txBody>
                  <a:tcPr/>
                </a:tc>
                <a:tc>
                  <a:txBody>
                    <a:bodyPr/>
                    <a:lstStyle/>
                    <a:p>
                      <a:pPr algn="ctr"/>
                      <a:r>
                        <a:rPr lang="en-US" sz="2800" dirty="0"/>
                        <a:t>111</a:t>
                      </a:r>
                    </a:p>
                  </a:txBody>
                  <a:tcPr/>
                </a:tc>
                <a:tc>
                  <a:txBody>
                    <a:bodyPr/>
                    <a:lstStyle/>
                    <a:p>
                      <a:pPr algn="ctr"/>
                      <a:r>
                        <a:rPr lang="en-US" sz="2800" dirty="0"/>
                        <a:t>213</a:t>
                      </a:r>
                    </a:p>
                  </a:txBody>
                  <a:tcPr/>
                </a:tc>
                <a:extLst>
                  <a:ext uri="{0D108BD9-81ED-4DB2-BD59-A6C34878D82A}">
                    <a16:rowId xmlns:a16="http://schemas.microsoft.com/office/drawing/2014/main" val="905482936"/>
                  </a:ext>
                </a:extLst>
              </a:tr>
            </a:tbl>
          </a:graphicData>
        </a:graphic>
      </p:graphicFrame>
      <p:sp>
        <p:nvSpPr>
          <p:cNvPr id="5" name="TextBox 4"/>
          <p:cNvSpPr txBox="1"/>
          <p:nvPr/>
        </p:nvSpPr>
        <p:spPr>
          <a:xfrm>
            <a:off x="1693245" y="1052362"/>
            <a:ext cx="9022080" cy="1354217"/>
          </a:xfrm>
          <a:prstGeom prst="rect">
            <a:avLst/>
          </a:prstGeom>
          <a:noFill/>
        </p:spPr>
        <p:txBody>
          <a:bodyPr wrap="square" rtlCol="0">
            <a:spAutoFit/>
          </a:bodyPr>
          <a:lstStyle/>
          <a:p>
            <a:pPr fontAlgn="base"/>
            <a:r>
              <a:rPr lang="en-US" sz="3200" dirty="0">
                <a:solidFill>
                  <a:schemeClr val="accent6">
                    <a:lumMod val="50000"/>
                  </a:schemeClr>
                </a:solidFill>
              </a:rPr>
              <a:t>WIC provides food supplements to pregnant and post-partum women and children under 5</a:t>
            </a:r>
          </a:p>
          <a:p>
            <a:endParaRPr lang="en-US" dirty="0"/>
          </a:p>
        </p:txBody>
      </p:sp>
      <p:sp>
        <p:nvSpPr>
          <p:cNvPr id="6" name="Date Placeholder 5"/>
          <p:cNvSpPr>
            <a:spLocks noGrp="1"/>
          </p:cNvSpPr>
          <p:nvPr>
            <p:ph type="dt" sz="half" idx="10"/>
          </p:nvPr>
        </p:nvSpPr>
        <p:spPr/>
        <p:txBody>
          <a:bodyPr/>
          <a:lstStyle/>
          <a:p>
            <a:r>
              <a:rPr lang="en-US" dirty="0"/>
              <a:t>5/15/2018</a:t>
            </a:r>
          </a:p>
        </p:txBody>
      </p:sp>
      <p:sp>
        <p:nvSpPr>
          <p:cNvPr id="7" name="Slide Number Placeholder 6"/>
          <p:cNvSpPr>
            <a:spLocks noGrp="1"/>
          </p:cNvSpPr>
          <p:nvPr>
            <p:ph type="sldNum" sz="quarter" idx="12"/>
          </p:nvPr>
        </p:nvSpPr>
        <p:spPr/>
        <p:txBody>
          <a:bodyPr/>
          <a:lstStyle/>
          <a:p>
            <a:fld id="{5B5060F8-BA88-4125-BF39-73487A223A29}" type="slidenum">
              <a:rPr lang="en-US" smtClean="0"/>
              <a:t>11</a:t>
            </a:fld>
            <a:endParaRPr lang="en-US"/>
          </a:p>
        </p:txBody>
      </p:sp>
    </p:spTree>
    <p:extLst>
      <p:ext uri="{BB962C8B-B14F-4D97-AF65-F5344CB8AC3E}">
        <p14:creationId xmlns:p14="http://schemas.microsoft.com/office/powerpoint/2010/main" val="313608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Licensed Childcare Centers – Fall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173503"/>
              </p:ext>
            </p:extLst>
          </p:nvPr>
        </p:nvGraphicFramePr>
        <p:xfrm>
          <a:off x="838200" y="1698625"/>
          <a:ext cx="10515600" cy="2286000"/>
        </p:xfrm>
        <a:graphic>
          <a:graphicData uri="http://schemas.openxmlformats.org/drawingml/2006/table">
            <a:tbl>
              <a:tblPr firstRow="1" bandRow="1">
                <a:tableStyleId>{93296810-A885-4BE3-A3E7-6D5BEEA58F35}</a:tableStyleId>
              </a:tblPr>
              <a:tblGrid>
                <a:gridCol w="1752600">
                  <a:extLst>
                    <a:ext uri="{9D8B030D-6E8A-4147-A177-3AD203B41FA5}">
                      <a16:colId xmlns:a16="http://schemas.microsoft.com/office/drawing/2014/main" val="3260907198"/>
                    </a:ext>
                  </a:extLst>
                </a:gridCol>
                <a:gridCol w="2026920">
                  <a:extLst>
                    <a:ext uri="{9D8B030D-6E8A-4147-A177-3AD203B41FA5}">
                      <a16:colId xmlns:a16="http://schemas.microsoft.com/office/drawing/2014/main" val="2286746703"/>
                    </a:ext>
                  </a:extLst>
                </a:gridCol>
                <a:gridCol w="1478280">
                  <a:extLst>
                    <a:ext uri="{9D8B030D-6E8A-4147-A177-3AD203B41FA5}">
                      <a16:colId xmlns:a16="http://schemas.microsoft.com/office/drawing/2014/main" val="2164722820"/>
                    </a:ext>
                  </a:extLst>
                </a:gridCol>
                <a:gridCol w="1752600">
                  <a:extLst>
                    <a:ext uri="{9D8B030D-6E8A-4147-A177-3AD203B41FA5}">
                      <a16:colId xmlns:a16="http://schemas.microsoft.com/office/drawing/2014/main" val="4147790853"/>
                    </a:ext>
                  </a:extLst>
                </a:gridCol>
                <a:gridCol w="1752600">
                  <a:extLst>
                    <a:ext uri="{9D8B030D-6E8A-4147-A177-3AD203B41FA5}">
                      <a16:colId xmlns:a16="http://schemas.microsoft.com/office/drawing/2014/main" val="3537244042"/>
                    </a:ext>
                  </a:extLst>
                </a:gridCol>
                <a:gridCol w="1752600">
                  <a:extLst>
                    <a:ext uri="{9D8B030D-6E8A-4147-A177-3AD203B41FA5}">
                      <a16:colId xmlns:a16="http://schemas.microsoft.com/office/drawing/2014/main" val="1421397174"/>
                    </a:ext>
                  </a:extLst>
                </a:gridCol>
              </a:tblGrid>
              <a:tr h="0">
                <a:tc>
                  <a:txBody>
                    <a:bodyPr/>
                    <a:lstStyle/>
                    <a:p>
                      <a:pPr algn="l"/>
                      <a:endParaRPr lang="en-US" sz="2400" dirty="0"/>
                    </a:p>
                  </a:txBody>
                  <a:tcPr/>
                </a:tc>
                <a:tc>
                  <a:txBody>
                    <a:bodyPr/>
                    <a:lstStyle/>
                    <a:p>
                      <a:pPr algn="l"/>
                      <a:r>
                        <a:rPr lang="en-US" sz="2400" dirty="0"/>
                        <a:t>Age</a:t>
                      </a:r>
                    </a:p>
                  </a:txBody>
                  <a:tcPr/>
                </a:tc>
                <a:tc>
                  <a:txBody>
                    <a:bodyPr/>
                    <a:lstStyle/>
                    <a:p>
                      <a:pPr algn="ctr" fontAlgn="ctr"/>
                      <a:r>
                        <a:rPr lang="en-US" sz="2400" b="1" kern="1200" dirty="0">
                          <a:solidFill>
                            <a:schemeClr val="lt1"/>
                          </a:solidFill>
                          <a:latin typeface="+mn-lt"/>
                          <a:ea typeface="+mn-ea"/>
                          <a:cs typeface="+mn-cs"/>
                        </a:rPr>
                        <a:t>#</a:t>
                      </a:r>
                    </a:p>
                  </a:txBody>
                  <a:tcPr marL="9525" marR="9525" marT="9525" anchor="ctr"/>
                </a:tc>
                <a:tc>
                  <a:txBody>
                    <a:bodyPr/>
                    <a:lstStyle/>
                    <a:p>
                      <a:pPr algn="ctr" fontAlgn="ctr"/>
                      <a:r>
                        <a:rPr lang="en-US" sz="2400" b="1" kern="1200" dirty="0">
                          <a:solidFill>
                            <a:schemeClr val="lt1"/>
                          </a:solidFill>
                          <a:latin typeface="+mn-lt"/>
                          <a:ea typeface="+mn-ea"/>
                          <a:cs typeface="+mn-cs"/>
                        </a:rPr>
                        <a:t>Cap</a:t>
                      </a:r>
                    </a:p>
                  </a:txBody>
                  <a:tcPr marL="9525" marR="9525" marT="9525" anchor="ctr"/>
                </a:tc>
                <a:tc>
                  <a:txBody>
                    <a:bodyPr/>
                    <a:lstStyle/>
                    <a:p>
                      <a:pPr algn="ctr" fontAlgn="ctr"/>
                      <a:r>
                        <a:rPr lang="en-US" sz="2400" b="1" kern="1200" dirty="0" err="1">
                          <a:solidFill>
                            <a:schemeClr val="lt1"/>
                          </a:solidFill>
                          <a:latin typeface="+mn-lt"/>
                          <a:ea typeface="+mn-ea"/>
                          <a:cs typeface="+mn-cs"/>
                        </a:rPr>
                        <a:t>Enr</a:t>
                      </a:r>
                      <a:endParaRPr lang="en-US" sz="2400" b="1" kern="1200" dirty="0">
                        <a:solidFill>
                          <a:schemeClr val="lt1"/>
                        </a:solidFill>
                        <a:latin typeface="+mn-lt"/>
                        <a:ea typeface="+mn-ea"/>
                        <a:cs typeface="+mn-cs"/>
                      </a:endParaRPr>
                    </a:p>
                  </a:txBody>
                  <a:tcPr marL="9525" marR="9525" marT="9525" anchor="ctr"/>
                </a:tc>
                <a:tc>
                  <a:txBody>
                    <a:bodyPr/>
                    <a:lstStyle/>
                    <a:p>
                      <a:pPr algn="ctr" fontAlgn="ctr"/>
                      <a:r>
                        <a:rPr lang="en-US" sz="2400" b="1" kern="1200" dirty="0" err="1">
                          <a:solidFill>
                            <a:schemeClr val="lt1"/>
                          </a:solidFill>
                          <a:latin typeface="+mn-lt"/>
                          <a:ea typeface="+mn-ea"/>
                          <a:cs typeface="+mn-cs"/>
                        </a:rPr>
                        <a:t>Vac</a:t>
                      </a:r>
                      <a:endParaRPr lang="en-US" sz="2400" b="1" kern="1200" dirty="0">
                        <a:solidFill>
                          <a:schemeClr val="lt1"/>
                        </a:solidFill>
                        <a:latin typeface="+mn-lt"/>
                        <a:ea typeface="+mn-ea"/>
                        <a:cs typeface="+mn-cs"/>
                      </a:endParaRPr>
                    </a:p>
                  </a:txBody>
                  <a:tcPr marL="9525" marR="9525" marT="9525" anchor="ctr"/>
                </a:tc>
                <a:extLst>
                  <a:ext uri="{0D108BD9-81ED-4DB2-BD59-A6C34878D82A}">
                    <a16:rowId xmlns:a16="http://schemas.microsoft.com/office/drawing/2014/main" val="3166537682"/>
                  </a:ext>
                </a:extLst>
              </a:tr>
              <a:tr h="370840">
                <a:tc>
                  <a:txBody>
                    <a:bodyPr/>
                    <a:lstStyle/>
                    <a:p>
                      <a:pPr algn="l"/>
                      <a:r>
                        <a:rPr lang="en-US" sz="2400" dirty="0"/>
                        <a:t>Infant</a:t>
                      </a:r>
                    </a:p>
                  </a:txBody>
                  <a:tcPr/>
                </a:tc>
                <a:tc>
                  <a:txBody>
                    <a:bodyPr/>
                    <a:lstStyle/>
                    <a:p>
                      <a:pPr algn="l"/>
                      <a:r>
                        <a:rPr lang="en-US" sz="2400" dirty="0"/>
                        <a:t>0-17 months</a:t>
                      </a:r>
                    </a:p>
                  </a:txBody>
                  <a:tcPr/>
                </a:tc>
                <a:tc>
                  <a:txBody>
                    <a:bodyPr/>
                    <a:lstStyle/>
                    <a:p>
                      <a:pPr algn="ctr" rtl="0" fontAlgn="ctr"/>
                      <a:r>
                        <a:rPr lang="en-US" sz="2400" kern="1200" dirty="0">
                          <a:solidFill>
                            <a:schemeClr val="dk1"/>
                          </a:solidFill>
                          <a:latin typeface="+mn-lt"/>
                          <a:ea typeface="+mn-ea"/>
                          <a:cs typeface="+mn-cs"/>
                        </a:rPr>
                        <a:t>8</a:t>
                      </a:r>
                    </a:p>
                  </a:txBody>
                  <a:tcPr marL="9525" marR="9525" marT="9525" anchor="ctr"/>
                </a:tc>
                <a:tc>
                  <a:txBody>
                    <a:bodyPr/>
                    <a:lstStyle/>
                    <a:p>
                      <a:pPr algn="ctr" rtl="0" fontAlgn="ctr"/>
                      <a:r>
                        <a:rPr lang="en-US" sz="2400" kern="1200" dirty="0">
                          <a:solidFill>
                            <a:schemeClr val="dk1"/>
                          </a:solidFill>
                          <a:latin typeface="+mn-lt"/>
                          <a:ea typeface="+mn-ea"/>
                          <a:cs typeface="+mn-cs"/>
                        </a:rPr>
                        <a:t>148</a:t>
                      </a:r>
                    </a:p>
                  </a:txBody>
                  <a:tcPr marL="9525" marR="9525" marT="9525" anchor="ctr"/>
                </a:tc>
                <a:tc>
                  <a:txBody>
                    <a:bodyPr/>
                    <a:lstStyle/>
                    <a:p>
                      <a:pPr algn="ctr" rtl="0" fontAlgn="ctr"/>
                      <a:r>
                        <a:rPr lang="en-US" sz="2400" kern="1200" dirty="0">
                          <a:solidFill>
                            <a:schemeClr val="dk1"/>
                          </a:solidFill>
                          <a:latin typeface="+mn-lt"/>
                          <a:ea typeface="+mn-ea"/>
                          <a:cs typeface="+mn-cs"/>
                        </a:rPr>
                        <a:t>39</a:t>
                      </a:r>
                    </a:p>
                  </a:txBody>
                  <a:tcPr marL="9525" marR="9525" marT="9525" anchor="ctr"/>
                </a:tc>
                <a:tc>
                  <a:txBody>
                    <a:bodyPr/>
                    <a:lstStyle/>
                    <a:p>
                      <a:pPr algn="ctr" rtl="0" fontAlgn="ctr"/>
                      <a:r>
                        <a:rPr lang="en-US" sz="2400" kern="1200" dirty="0">
                          <a:solidFill>
                            <a:schemeClr val="dk1"/>
                          </a:solidFill>
                          <a:latin typeface="+mn-lt"/>
                          <a:ea typeface="+mn-ea"/>
                          <a:cs typeface="+mn-cs"/>
                        </a:rPr>
                        <a:t>9</a:t>
                      </a:r>
                    </a:p>
                  </a:txBody>
                  <a:tcPr marL="9525" marR="9525" marT="9525" anchor="ctr"/>
                </a:tc>
                <a:extLst>
                  <a:ext uri="{0D108BD9-81ED-4DB2-BD59-A6C34878D82A}">
                    <a16:rowId xmlns:a16="http://schemas.microsoft.com/office/drawing/2014/main" val="712039797"/>
                  </a:ext>
                </a:extLst>
              </a:tr>
              <a:tr h="370840">
                <a:tc>
                  <a:txBody>
                    <a:bodyPr/>
                    <a:lstStyle/>
                    <a:p>
                      <a:pPr algn="l"/>
                      <a:r>
                        <a:rPr lang="en-US" sz="2400" dirty="0"/>
                        <a:t>Toddler</a:t>
                      </a:r>
                    </a:p>
                  </a:txBody>
                  <a:tcPr/>
                </a:tc>
                <a:tc>
                  <a:txBody>
                    <a:bodyPr/>
                    <a:lstStyle/>
                    <a:p>
                      <a:pPr algn="l"/>
                      <a:r>
                        <a:rPr lang="en-US" sz="2400" dirty="0"/>
                        <a:t>18-35 months</a:t>
                      </a:r>
                    </a:p>
                  </a:txBody>
                  <a:tcPr/>
                </a:tc>
                <a:tc>
                  <a:txBody>
                    <a:bodyPr/>
                    <a:lstStyle/>
                    <a:p>
                      <a:pPr algn="ctr" rtl="0" fontAlgn="ctr"/>
                      <a:r>
                        <a:rPr lang="en-US" sz="2400" kern="1200" dirty="0">
                          <a:solidFill>
                            <a:schemeClr val="dk1"/>
                          </a:solidFill>
                          <a:latin typeface="+mn-lt"/>
                          <a:ea typeface="+mn-ea"/>
                          <a:cs typeface="+mn-cs"/>
                        </a:rPr>
                        <a:t>8</a:t>
                      </a:r>
                    </a:p>
                  </a:txBody>
                  <a:tcPr marL="9525" marR="9525" marT="9525" anchor="ctr"/>
                </a:tc>
                <a:tc>
                  <a:txBody>
                    <a:bodyPr/>
                    <a:lstStyle/>
                    <a:p>
                      <a:pPr algn="ctr" rtl="0" fontAlgn="ctr"/>
                      <a:r>
                        <a:rPr lang="en-US" sz="2400" kern="1200" dirty="0">
                          <a:solidFill>
                            <a:schemeClr val="dk1"/>
                          </a:solidFill>
                          <a:latin typeface="+mn-lt"/>
                          <a:ea typeface="+mn-ea"/>
                          <a:cs typeface="+mn-cs"/>
                        </a:rPr>
                        <a:t>197</a:t>
                      </a:r>
                    </a:p>
                  </a:txBody>
                  <a:tcPr marL="9525" marR="9525" marT="9525" anchor="ctr"/>
                </a:tc>
                <a:tc>
                  <a:txBody>
                    <a:bodyPr/>
                    <a:lstStyle/>
                    <a:p>
                      <a:pPr algn="ctr" rtl="0" fontAlgn="ctr"/>
                      <a:r>
                        <a:rPr lang="en-US" sz="2400" kern="1200" dirty="0">
                          <a:solidFill>
                            <a:schemeClr val="dk1"/>
                          </a:solidFill>
                          <a:latin typeface="+mn-lt"/>
                          <a:ea typeface="+mn-ea"/>
                          <a:cs typeface="+mn-cs"/>
                        </a:rPr>
                        <a:t>67</a:t>
                      </a:r>
                    </a:p>
                  </a:txBody>
                  <a:tcPr marL="9525" marR="9525" marT="9525" anchor="ctr"/>
                </a:tc>
                <a:tc>
                  <a:txBody>
                    <a:bodyPr/>
                    <a:lstStyle/>
                    <a:p>
                      <a:pPr algn="ctr" rtl="0" fontAlgn="ctr"/>
                      <a:r>
                        <a:rPr lang="en-US" sz="2400" kern="1200" dirty="0">
                          <a:solidFill>
                            <a:schemeClr val="dk1"/>
                          </a:solidFill>
                          <a:latin typeface="+mn-lt"/>
                          <a:ea typeface="+mn-ea"/>
                          <a:cs typeface="+mn-cs"/>
                        </a:rPr>
                        <a:t>13</a:t>
                      </a:r>
                    </a:p>
                  </a:txBody>
                  <a:tcPr marL="9525" marR="9525" marT="9525" anchor="ctr"/>
                </a:tc>
                <a:extLst>
                  <a:ext uri="{0D108BD9-81ED-4DB2-BD59-A6C34878D82A}">
                    <a16:rowId xmlns:a16="http://schemas.microsoft.com/office/drawing/2014/main" val="1279886573"/>
                  </a:ext>
                </a:extLst>
              </a:tr>
              <a:tr h="168275">
                <a:tc>
                  <a:txBody>
                    <a:bodyPr/>
                    <a:lstStyle/>
                    <a:p>
                      <a:pPr algn="l"/>
                      <a:r>
                        <a:rPr lang="en-US" sz="2400" kern="1200" dirty="0">
                          <a:solidFill>
                            <a:schemeClr val="dk1"/>
                          </a:solidFill>
                          <a:latin typeface="+mn-lt"/>
                          <a:ea typeface="+mn-ea"/>
                          <a:cs typeface="+mn-cs"/>
                        </a:rPr>
                        <a:t>Preschool</a:t>
                      </a:r>
                    </a:p>
                  </a:txBody>
                  <a:tcPr/>
                </a:tc>
                <a:tc>
                  <a:txBody>
                    <a:bodyPr/>
                    <a:lstStyle/>
                    <a:p>
                      <a:pPr algn="l"/>
                      <a:r>
                        <a:rPr lang="en-US" sz="2400" kern="1200" dirty="0">
                          <a:solidFill>
                            <a:schemeClr val="dk1"/>
                          </a:solidFill>
                          <a:latin typeface="+mn-lt"/>
                          <a:ea typeface="+mn-ea"/>
                          <a:cs typeface="+mn-cs"/>
                        </a:rPr>
                        <a:t>3-5 years</a:t>
                      </a:r>
                    </a:p>
                  </a:txBody>
                  <a:tcPr/>
                </a:tc>
                <a:tc>
                  <a:txBody>
                    <a:bodyPr/>
                    <a:lstStyle/>
                    <a:p>
                      <a:pPr algn="ctr" rtl="0" fontAlgn="ctr"/>
                      <a:r>
                        <a:rPr lang="en-US" sz="2400" kern="1200" dirty="0">
                          <a:solidFill>
                            <a:schemeClr val="dk1"/>
                          </a:solidFill>
                          <a:latin typeface="+mn-lt"/>
                          <a:ea typeface="+mn-ea"/>
                          <a:cs typeface="+mn-cs"/>
                        </a:rPr>
                        <a:t>12</a:t>
                      </a:r>
                    </a:p>
                  </a:txBody>
                  <a:tcPr marL="9525" marR="9525" marT="9525" anchor="ctr"/>
                </a:tc>
                <a:tc>
                  <a:txBody>
                    <a:bodyPr/>
                    <a:lstStyle/>
                    <a:p>
                      <a:pPr algn="ctr" rtl="0" fontAlgn="ctr"/>
                      <a:r>
                        <a:rPr lang="en-US" sz="2400" kern="1200" dirty="0">
                          <a:solidFill>
                            <a:schemeClr val="dk1"/>
                          </a:solidFill>
                          <a:latin typeface="+mn-lt"/>
                          <a:ea typeface="+mn-ea"/>
                          <a:cs typeface="+mn-cs"/>
                        </a:rPr>
                        <a:t>536</a:t>
                      </a:r>
                    </a:p>
                  </a:txBody>
                  <a:tcPr marL="9525" marR="9525" marT="9525" anchor="ctr"/>
                </a:tc>
                <a:tc>
                  <a:txBody>
                    <a:bodyPr/>
                    <a:lstStyle/>
                    <a:p>
                      <a:pPr algn="ctr" rtl="0" fontAlgn="ctr"/>
                      <a:r>
                        <a:rPr lang="en-US" sz="2400" kern="1200" dirty="0">
                          <a:solidFill>
                            <a:schemeClr val="dk1"/>
                          </a:solidFill>
                          <a:latin typeface="+mn-lt"/>
                          <a:ea typeface="+mn-ea"/>
                          <a:cs typeface="+mn-cs"/>
                        </a:rPr>
                        <a:t>328</a:t>
                      </a:r>
                    </a:p>
                  </a:txBody>
                  <a:tcPr marL="9525" marR="9525" marT="9525" anchor="ctr"/>
                </a:tc>
                <a:tc>
                  <a:txBody>
                    <a:bodyPr/>
                    <a:lstStyle/>
                    <a:p>
                      <a:pPr algn="ctr" rtl="0" fontAlgn="ctr"/>
                      <a:r>
                        <a:rPr lang="en-US" sz="2400" kern="1200" dirty="0">
                          <a:solidFill>
                            <a:schemeClr val="dk1"/>
                          </a:solidFill>
                          <a:latin typeface="+mn-lt"/>
                          <a:ea typeface="+mn-ea"/>
                          <a:cs typeface="+mn-cs"/>
                        </a:rPr>
                        <a:t>51</a:t>
                      </a:r>
                    </a:p>
                  </a:txBody>
                  <a:tcPr marL="9525" marR="9525" marT="9525" anchor="ctr"/>
                </a:tc>
                <a:extLst>
                  <a:ext uri="{0D108BD9-81ED-4DB2-BD59-A6C34878D82A}">
                    <a16:rowId xmlns:a16="http://schemas.microsoft.com/office/drawing/2014/main" val="90135301"/>
                  </a:ext>
                </a:extLst>
              </a:tr>
              <a:tr h="370840">
                <a:tc>
                  <a:txBody>
                    <a:bodyPr/>
                    <a:lstStyle/>
                    <a:p>
                      <a:pPr algn="l"/>
                      <a:r>
                        <a:rPr lang="en-US" sz="2400" kern="1200" dirty="0">
                          <a:solidFill>
                            <a:schemeClr val="dk1"/>
                          </a:solidFill>
                          <a:latin typeface="+mn-lt"/>
                          <a:ea typeface="+mn-ea"/>
                          <a:cs typeface="+mn-cs"/>
                        </a:rPr>
                        <a:t>School Age</a:t>
                      </a:r>
                    </a:p>
                  </a:txBody>
                  <a:tcPr/>
                </a:tc>
                <a:tc>
                  <a:txBody>
                    <a:bodyPr/>
                    <a:lstStyle/>
                    <a:p>
                      <a:pPr algn="l"/>
                      <a:r>
                        <a:rPr lang="en-US" sz="2400" kern="1200" dirty="0">
                          <a:solidFill>
                            <a:schemeClr val="dk1"/>
                          </a:solidFill>
                          <a:latin typeface="+mn-lt"/>
                          <a:ea typeface="+mn-ea"/>
                          <a:cs typeface="+mn-cs"/>
                        </a:rPr>
                        <a:t>5-12 years</a:t>
                      </a:r>
                    </a:p>
                  </a:txBody>
                  <a:tcPr/>
                </a:tc>
                <a:tc>
                  <a:txBody>
                    <a:bodyPr/>
                    <a:lstStyle/>
                    <a:p>
                      <a:pPr algn="ctr" rtl="0" fontAlgn="ctr"/>
                      <a:r>
                        <a:rPr lang="en-US" sz="2400" kern="1200" dirty="0">
                          <a:solidFill>
                            <a:schemeClr val="dk1"/>
                          </a:solidFill>
                          <a:latin typeface="+mn-lt"/>
                          <a:ea typeface="+mn-ea"/>
                          <a:cs typeface="+mn-cs"/>
                        </a:rPr>
                        <a:t>11</a:t>
                      </a:r>
                    </a:p>
                  </a:txBody>
                  <a:tcPr marL="9525" marR="9525" marT="9525" anchor="ctr"/>
                </a:tc>
                <a:tc>
                  <a:txBody>
                    <a:bodyPr/>
                    <a:lstStyle/>
                    <a:p>
                      <a:pPr algn="ctr" rtl="0" fontAlgn="ctr"/>
                      <a:r>
                        <a:rPr lang="en-US" sz="2400" kern="1200" dirty="0">
                          <a:solidFill>
                            <a:schemeClr val="dk1"/>
                          </a:solidFill>
                          <a:latin typeface="+mn-lt"/>
                          <a:ea typeface="+mn-ea"/>
                          <a:cs typeface="+mn-cs"/>
                        </a:rPr>
                        <a:t>627</a:t>
                      </a:r>
                    </a:p>
                  </a:txBody>
                  <a:tcPr marL="9525" marR="9525" marT="9525" anchor="ctr"/>
                </a:tc>
                <a:tc>
                  <a:txBody>
                    <a:bodyPr/>
                    <a:lstStyle/>
                    <a:p>
                      <a:pPr algn="ctr" rtl="0" fontAlgn="ctr"/>
                      <a:r>
                        <a:rPr lang="en-US" sz="2400" kern="1200" dirty="0">
                          <a:solidFill>
                            <a:schemeClr val="dk1"/>
                          </a:solidFill>
                          <a:latin typeface="+mn-lt"/>
                          <a:ea typeface="+mn-ea"/>
                          <a:cs typeface="+mn-cs"/>
                        </a:rPr>
                        <a:t>NR</a:t>
                      </a:r>
                    </a:p>
                  </a:txBody>
                  <a:tcPr marL="9525" marR="9525" marT="9525" anchor="ctr"/>
                </a:tc>
                <a:tc>
                  <a:txBody>
                    <a:bodyPr/>
                    <a:lstStyle/>
                    <a:p>
                      <a:pPr algn="ctr" rtl="0" fontAlgn="ctr"/>
                      <a:r>
                        <a:rPr lang="en-US" sz="2400" kern="1200" dirty="0">
                          <a:solidFill>
                            <a:schemeClr val="dk1"/>
                          </a:solidFill>
                          <a:latin typeface="+mn-lt"/>
                          <a:ea typeface="+mn-ea"/>
                          <a:cs typeface="+mn-cs"/>
                        </a:rPr>
                        <a:t>NR</a:t>
                      </a:r>
                    </a:p>
                  </a:txBody>
                  <a:tcPr marL="9525" marR="9525" marT="9525" anchor="ctr"/>
                </a:tc>
                <a:extLst>
                  <a:ext uri="{0D108BD9-81ED-4DB2-BD59-A6C34878D82A}">
                    <a16:rowId xmlns:a16="http://schemas.microsoft.com/office/drawing/2014/main" val="341945140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8171352"/>
              </p:ext>
            </p:extLst>
          </p:nvPr>
        </p:nvGraphicFramePr>
        <p:xfrm>
          <a:off x="0" y="5577302"/>
          <a:ext cx="10424160" cy="437992"/>
        </p:xfrm>
        <a:graphic>
          <a:graphicData uri="http://schemas.openxmlformats.org/drawingml/2006/table">
            <a:tbl>
              <a:tblPr/>
              <a:tblGrid>
                <a:gridCol w="10424160">
                  <a:extLst>
                    <a:ext uri="{9D8B030D-6E8A-4147-A177-3AD203B41FA5}">
                      <a16:colId xmlns:a16="http://schemas.microsoft.com/office/drawing/2014/main" val="3865272312"/>
                    </a:ext>
                  </a:extLst>
                </a:gridCol>
              </a:tblGrid>
              <a:tr h="437992">
                <a:tc>
                  <a:txBody>
                    <a:bodyPr/>
                    <a:lstStyle/>
                    <a:p>
                      <a:pPr algn="ctr" fontAlgn="ctr"/>
                      <a:r>
                        <a:rPr lang="en-US" sz="1800" b="0" i="0" u="none" strike="noStrike" dirty="0">
                          <a:solidFill>
                            <a:schemeClr val="accent6">
                              <a:lumMod val="50000"/>
                            </a:schemeClr>
                          </a:solidFill>
                          <a:effectLst/>
                          <a:latin typeface="Calibri" panose="020F0502020204030204" pitchFamily="34" charset="0"/>
                        </a:rPr>
                        <a:t>Source: http://www.211childcare.org/reports/annual-child-care-capacity-availability-enrollment-survey-2017/</a:t>
                      </a:r>
                    </a:p>
                  </a:txBody>
                  <a:tcPr marL="9525" marR="9525" marT="9525" anchor="ctr">
                    <a:lnL>
                      <a:noFill/>
                    </a:lnL>
                    <a:lnR>
                      <a:noFill/>
                    </a:lnR>
                    <a:lnT>
                      <a:noFill/>
                    </a:lnT>
                    <a:lnB>
                      <a:noFill/>
                    </a:lnB>
                  </a:tcPr>
                </a:tc>
                <a:extLst>
                  <a:ext uri="{0D108BD9-81ED-4DB2-BD59-A6C34878D82A}">
                    <a16:rowId xmlns:a16="http://schemas.microsoft.com/office/drawing/2014/main" val="3763500444"/>
                  </a:ext>
                </a:extLst>
              </a:tr>
            </a:tbl>
          </a:graphicData>
        </a:graphic>
      </p:graphicFrame>
      <p:sp>
        <p:nvSpPr>
          <p:cNvPr id="3" name="TextBox 2"/>
          <p:cNvSpPr txBox="1"/>
          <p:nvPr/>
        </p:nvSpPr>
        <p:spPr>
          <a:xfrm>
            <a:off x="929640" y="4413408"/>
            <a:ext cx="10424160" cy="954107"/>
          </a:xfrm>
          <a:prstGeom prst="rect">
            <a:avLst/>
          </a:prstGeom>
          <a:noFill/>
        </p:spPr>
        <p:txBody>
          <a:bodyPr wrap="square" rtlCol="0">
            <a:spAutoFit/>
          </a:bodyPr>
          <a:lstStyle/>
          <a:p>
            <a:r>
              <a:rPr lang="en-US" sz="2800" dirty="0">
                <a:solidFill>
                  <a:schemeClr val="accent6">
                    <a:lumMod val="50000"/>
                  </a:schemeClr>
                </a:solidFill>
              </a:rPr>
              <a:t>List of all Southington childcare providers and other resources at http://www.southingtonearlychildhood.org/resources</a:t>
            </a:r>
          </a:p>
        </p:txBody>
      </p:sp>
      <p:sp>
        <p:nvSpPr>
          <p:cNvPr id="5" name="Date Placeholder 4"/>
          <p:cNvSpPr>
            <a:spLocks noGrp="1"/>
          </p:cNvSpPr>
          <p:nvPr>
            <p:ph type="dt" sz="half" idx="10"/>
          </p:nvPr>
        </p:nvSpPr>
        <p:spPr/>
        <p:txBody>
          <a:bodyPr/>
          <a:lstStyle/>
          <a:p>
            <a:r>
              <a:rPr lang="en-US" dirty="0"/>
              <a:t>5/15/2018</a:t>
            </a:r>
          </a:p>
        </p:txBody>
      </p:sp>
      <p:sp>
        <p:nvSpPr>
          <p:cNvPr id="6" name="Slide Number Placeholder 5"/>
          <p:cNvSpPr>
            <a:spLocks noGrp="1"/>
          </p:cNvSpPr>
          <p:nvPr>
            <p:ph type="sldNum" sz="quarter" idx="12"/>
          </p:nvPr>
        </p:nvSpPr>
        <p:spPr/>
        <p:txBody>
          <a:bodyPr/>
          <a:lstStyle/>
          <a:p>
            <a:fld id="{5B5060F8-BA88-4125-BF39-73487A223A29}" type="slidenum">
              <a:rPr lang="en-US" smtClean="0"/>
              <a:t>12</a:t>
            </a:fld>
            <a:endParaRPr lang="en-US"/>
          </a:p>
        </p:txBody>
      </p:sp>
    </p:spTree>
    <p:extLst>
      <p:ext uri="{BB962C8B-B14F-4D97-AF65-F5344CB8AC3E}">
        <p14:creationId xmlns:p14="http://schemas.microsoft.com/office/powerpoint/2010/main" val="401206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Childcare Providers – Fall 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5798957"/>
              </p:ext>
            </p:extLst>
          </p:nvPr>
        </p:nvGraphicFramePr>
        <p:xfrm>
          <a:off x="838200" y="1927225"/>
          <a:ext cx="10515600" cy="1828800"/>
        </p:xfrm>
        <a:graphic>
          <a:graphicData uri="http://schemas.openxmlformats.org/drawingml/2006/table">
            <a:tbl>
              <a:tblPr firstRow="1" bandRow="1">
                <a:tableStyleId>{93296810-A885-4BE3-A3E7-6D5BEEA58F35}</a:tableStyleId>
              </a:tblPr>
              <a:tblGrid>
                <a:gridCol w="1752600">
                  <a:extLst>
                    <a:ext uri="{9D8B030D-6E8A-4147-A177-3AD203B41FA5}">
                      <a16:colId xmlns:a16="http://schemas.microsoft.com/office/drawing/2014/main" val="3260907198"/>
                    </a:ext>
                  </a:extLst>
                </a:gridCol>
                <a:gridCol w="2026920">
                  <a:extLst>
                    <a:ext uri="{9D8B030D-6E8A-4147-A177-3AD203B41FA5}">
                      <a16:colId xmlns:a16="http://schemas.microsoft.com/office/drawing/2014/main" val="2286746703"/>
                    </a:ext>
                  </a:extLst>
                </a:gridCol>
                <a:gridCol w="1478280">
                  <a:extLst>
                    <a:ext uri="{9D8B030D-6E8A-4147-A177-3AD203B41FA5}">
                      <a16:colId xmlns:a16="http://schemas.microsoft.com/office/drawing/2014/main" val="2164722820"/>
                    </a:ext>
                  </a:extLst>
                </a:gridCol>
                <a:gridCol w="1752600">
                  <a:extLst>
                    <a:ext uri="{9D8B030D-6E8A-4147-A177-3AD203B41FA5}">
                      <a16:colId xmlns:a16="http://schemas.microsoft.com/office/drawing/2014/main" val="4147790853"/>
                    </a:ext>
                  </a:extLst>
                </a:gridCol>
                <a:gridCol w="1752600">
                  <a:extLst>
                    <a:ext uri="{9D8B030D-6E8A-4147-A177-3AD203B41FA5}">
                      <a16:colId xmlns:a16="http://schemas.microsoft.com/office/drawing/2014/main" val="3537244042"/>
                    </a:ext>
                  </a:extLst>
                </a:gridCol>
                <a:gridCol w="1752600">
                  <a:extLst>
                    <a:ext uri="{9D8B030D-6E8A-4147-A177-3AD203B41FA5}">
                      <a16:colId xmlns:a16="http://schemas.microsoft.com/office/drawing/2014/main" val="1421397174"/>
                    </a:ext>
                  </a:extLst>
                </a:gridCol>
              </a:tblGrid>
              <a:tr h="0">
                <a:tc>
                  <a:txBody>
                    <a:bodyPr/>
                    <a:lstStyle/>
                    <a:p>
                      <a:pPr algn="l"/>
                      <a:endParaRPr lang="en-US" sz="2400" dirty="0"/>
                    </a:p>
                  </a:txBody>
                  <a:tcPr/>
                </a:tc>
                <a:tc>
                  <a:txBody>
                    <a:bodyPr/>
                    <a:lstStyle/>
                    <a:p>
                      <a:pPr algn="l"/>
                      <a:r>
                        <a:rPr lang="en-US" sz="2400" dirty="0"/>
                        <a:t>Age</a:t>
                      </a:r>
                    </a:p>
                  </a:txBody>
                  <a:tcPr/>
                </a:tc>
                <a:tc>
                  <a:txBody>
                    <a:bodyPr/>
                    <a:lstStyle/>
                    <a:p>
                      <a:pPr algn="ctr" fontAlgn="ctr"/>
                      <a:r>
                        <a:rPr lang="en-US" sz="2400" b="1" kern="1200" dirty="0">
                          <a:solidFill>
                            <a:schemeClr val="lt1"/>
                          </a:solidFill>
                          <a:latin typeface="+mn-lt"/>
                          <a:ea typeface="+mn-ea"/>
                          <a:cs typeface="+mn-cs"/>
                        </a:rPr>
                        <a:t>#</a:t>
                      </a:r>
                    </a:p>
                  </a:txBody>
                  <a:tcPr marL="9525" marR="9525" marT="9525" anchor="ctr"/>
                </a:tc>
                <a:tc>
                  <a:txBody>
                    <a:bodyPr/>
                    <a:lstStyle/>
                    <a:p>
                      <a:pPr algn="ctr" fontAlgn="ctr"/>
                      <a:r>
                        <a:rPr lang="en-US" sz="2400" b="1" kern="1200" dirty="0">
                          <a:solidFill>
                            <a:schemeClr val="lt1"/>
                          </a:solidFill>
                          <a:latin typeface="+mn-lt"/>
                          <a:ea typeface="+mn-ea"/>
                          <a:cs typeface="+mn-cs"/>
                        </a:rPr>
                        <a:t>Cap</a:t>
                      </a:r>
                    </a:p>
                  </a:txBody>
                  <a:tcPr marL="9525" marR="9525" marT="9525" anchor="ctr"/>
                </a:tc>
                <a:tc>
                  <a:txBody>
                    <a:bodyPr/>
                    <a:lstStyle/>
                    <a:p>
                      <a:pPr algn="ctr" fontAlgn="ctr"/>
                      <a:r>
                        <a:rPr lang="en-US" sz="2400" b="1" kern="1200" dirty="0" err="1">
                          <a:solidFill>
                            <a:schemeClr val="lt1"/>
                          </a:solidFill>
                          <a:latin typeface="+mn-lt"/>
                          <a:ea typeface="+mn-ea"/>
                          <a:cs typeface="+mn-cs"/>
                        </a:rPr>
                        <a:t>Enr</a:t>
                      </a:r>
                      <a:endParaRPr lang="en-US" sz="2400" b="1" kern="1200" dirty="0">
                        <a:solidFill>
                          <a:schemeClr val="lt1"/>
                        </a:solidFill>
                        <a:latin typeface="+mn-lt"/>
                        <a:ea typeface="+mn-ea"/>
                        <a:cs typeface="+mn-cs"/>
                      </a:endParaRPr>
                    </a:p>
                  </a:txBody>
                  <a:tcPr marL="9525" marR="9525" marT="9525" anchor="ctr"/>
                </a:tc>
                <a:tc>
                  <a:txBody>
                    <a:bodyPr/>
                    <a:lstStyle/>
                    <a:p>
                      <a:pPr algn="ctr" fontAlgn="ctr"/>
                      <a:r>
                        <a:rPr lang="en-US" sz="2400" b="1" kern="1200" dirty="0" err="1">
                          <a:solidFill>
                            <a:schemeClr val="lt1"/>
                          </a:solidFill>
                          <a:latin typeface="+mn-lt"/>
                          <a:ea typeface="+mn-ea"/>
                          <a:cs typeface="+mn-cs"/>
                        </a:rPr>
                        <a:t>Vac</a:t>
                      </a:r>
                      <a:endParaRPr lang="en-US" sz="2400" b="1" kern="1200" dirty="0">
                        <a:solidFill>
                          <a:schemeClr val="lt1"/>
                        </a:solidFill>
                        <a:latin typeface="+mn-lt"/>
                        <a:ea typeface="+mn-ea"/>
                        <a:cs typeface="+mn-cs"/>
                      </a:endParaRPr>
                    </a:p>
                  </a:txBody>
                  <a:tcPr marL="9525" marR="9525" marT="9525" anchor="ctr"/>
                </a:tc>
                <a:extLst>
                  <a:ext uri="{0D108BD9-81ED-4DB2-BD59-A6C34878D82A}">
                    <a16:rowId xmlns:a16="http://schemas.microsoft.com/office/drawing/2014/main" val="3166537682"/>
                  </a:ext>
                </a:extLst>
              </a:tr>
              <a:tr h="370840">
                <a:tc>
                  <a:txBody>
                    <a:bodyPr/>
                    <a:lstStyle/>
                    <a:p>
                      <a:pPr algn="l"/>
                      <a:r>
                        <a:rPr lang="en-US" sz="2400" dirty="0"/>
                        <a:t>Infant</a:t>
                      </a:r>
                    </a:p>
                  </a:txBody>
                  <a:tcPr/>
                </a:tc>
                <a:tc>
                  <a:txBody>
                    <a:bodyPr/>
                    <a:lstStyle/>
                    <a:p>
                      <a:pPr algn="l"/>
                      <a:r>
                        <a:rPr lang="en-US" sz="2400" dirty="0"/>
                        <a:t>0-23 months</a:t>
                      </a:r>
                    </a:p>
                  </a:txBody>
                  <a:tcPr/>
                </a:tc>
                <a:tc>
                  <a:txBody>
                    <a:bodyPr/>
                    <a:lstStyle/>
                    <a:p>
                      <a:pPr algn="ctr" rtl="0" fontAlgn="ctr"/>
                      <a:r>
                        <a:rPr lang="en-US" sz="2400" b="0" i="0" u="none" strike="noStrike" dirty="0">
                          <a:solidFill>
                            <a:srgbClr val="000000"/>
                          </a:solidFill>
                          <a:effectLst/>
                          <a:latin typeface="Calibri" panose="020F0502020204030204" pitchFamily="34" charset="0"/>
                        </a:rPr>
                        <a:t>30</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60</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22</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6</a:t>
                      </a:r>
                    </a:p>
                  </a:txBody>
                  <a:tcPr marL="9525" marR="9525" marT="9525" anchor="ctr"/>
                </a:tc>
                <a:extLst>
                  <a:ext uri="{0D108BD9-81ED-4DB2-BD59-A6C34878D82A}">
                    <a16:rowId xmlns:a16="http://schemas.microsoft.com/office/drawing/2014/main" val="712039797"/>
                  </a:ext>
                </a:extLst>
              </a:tr>
              <a:tr h="0">
                <a:tc>
                  <a:txBody>
                    <a:bodyPr/>
                    <a:lstStyle/>
                    <a:p>
                      <a:pPr algn="l"/>
                      <a:r>
                        <a:rPr lang="en-US" sz="2400" kern="1200" dirty="0">
                          <a:solidFill>
                            <a:schemeClr val="dk1"/>
                          </a:solidFill>
                          <a:latin typeface="+mn-lt"/>
                          <a:ea typeface="+mn-ea"/>
                          <a:cs typeface="+mn-cs"/>
                        </a:rPr>
                        <a:t>Preschool</a:t>
                      </a:r>
                    </a:p>
                  </a:txBody>
                  <a:tcPr/>
                </a:tc>
                <a:tc>
                  <a:txBody>
                    <a:bodyPr/>
                    <a:lstStyle/>
                    <a:p>
                      <a:pPr algn="l"/>
                      <a:r>
                        <a:rPr lang="en-US" sz="2400" kern="1200" dirty="0">
                          <a:solidFill>
                            <a:schemeClr val="dk1"/>
                          </a:solidFill>
                          <a:latin typeface="+mn-lt"/>
                          <a:ea typeface="+mn-ea"/>
                          <a:cs typeface="+mn-cs"/>
                        </a:rPr>
                        <a:t>2-5 years</a:t>
                      </a:r>
                    </a:p>
                  </a:txBody>
                  <a:tcPr/>
                </a:tc>
                <a:tc>
                  <a:txBody>
                    <a:bodyPr/>
                    <a:lstStyle/>
                    <a:p>
                      <a:pPr algn="ctr" rtl="0" fontAlgn="ctr"/>
                      <a:r>
                        <a:rPr lang="en-US" sz="2400" b="0" i="0" u="none" strike="noStrike" dirty="0">
                          <a:solidFill>
                            <a:srgbClr val="000000"/>
                          </a:solidFill>
                          <a:effectLst/>
                          <a:latin typeface="Calibri" panose="020F0502020204030204" pitchFamily="34" charset="0"/>
                        </a:rPr>
                        <a:t>30</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119</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42</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18</a:t>
                      </a:r>
                    </a:p>
                  </a:txBody>
                  <a:tcPr marL="9525" marR="9525" marT="9525" anchor="ctr"/>
                </a:tc>
                <a:extLst>
                  <a:ext uri="{0D108BD9-81ED-4DB2-BD59-A6C34878D82A}">
                    <a16:rowId xmlns:a16="http://schemas.microsoft.com/office/drawing/2014/main" val="90135301"/>
                  </a:ext>
                </a:extLst>
              </a:tr>
              <a:tr h="370840">
                <a:tc>
                  <a:txBody>
                    <a:bodyPr/>
                    <a:lstStyle/>
                    <a:p>
                      <a:pPr algn="l"/>
                      <a:r>
                        <a:rPr lang="en-US" sz="2400" kern="1200" dirty="0">
                          <a:solidFill>
                            <a:schemeClr val="dk1"/>
                          </a:solidFill>
                          <a:latin typeface="+mn-lt"/>
                          <a:ea typeface="+mn-ea"/>
                          <a:cs typeface="+mn-cs"/>
                        </a:rPr>
                        <a:t>School Age</a:t>
                      </a:r>
                    </a:p>
                  </a:txBody>
                  <a:tcPr/>
                </a:tc>
                <a:tc>
                  <a:txBody>
                    <a:bodyPr/>
                    <a:lstStyle/>
                    <a:p>
                      <a:pPr algn="l"/>
                      <a:r>
                        <a:rPr lang="en-US" sz="2400" kern="1200" dirty="0">
                          <a:solidFill>
                            <a:schemeClr val="dk1"/>
                          </a:solidFill>
                          <a:latin typeface="+mn-lt"/>
                          <a:ea typeface="+mn-ea"/>
                          <a:cs typeface="+mn-cs"/>
                        </a:rPr>
                        <a:t>5-12 years</a:t>
                      </a:r>
                    </a:p>
                  </a:txBody>
                  <a:tcPr/>
                </a:tc>
                <a:tc>
                  <a:txBody>
                    <a:bodyPr/>
                    <a:lstStyle/>
                    <a:p>
                      <a:pPr algn="ctr" rtl="0" fontAlgn="ctr"/>
                      <a:r>
                        <a:rPr lang="en-US" sz="2400" b="0" i="0" u="none" strike="noStrike" dirty="0">
                          <a:solidFill>
                            <a:srgbClr val="000000"/>
                          </a:solidFill>
                          <a:effectLst/>
                          <a:latin typeface="Calibri" panose="020F0502020204030204" pitchFamily="34" charset="0"/>
                        </a:rPr>
                        <a:t>27</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19</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11</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22</a:t>
                      </a:r>
                    </a:p>
                  </a:txBody>
                  <a:tcPr marL="9525" marR="9525" marT="9525" anchor="ctr"/>
                </a:tc>
                <a:extLst>
                  <a:ext uri="{0D108BD9-81ED-4DB2-BD59-A6C34878D82A}">
                    <a16:rowId xmlns:a16="http://schemas.microsoft.com/office/drawing/2014/main" val="3419451406"/>
                  </a:ext>
                </a:extLst>
              </a:tr>
            </a:tbl>
          </a:graphicData>
        </a:graphic>
      </p:graphicFrame>
      <p:sp>
        <p:nvSpPr>
          <p:cNvPr id="3" name="Date Placeholder 2"/>
          <p:cNvSpPr>
            <a:spLocks noGrp="1"/>
          </p:cNvSpPr>
          <p:nvPr>
            <p:ph type="dt" sz="half" idx="10"/>
          </p:nvPr>
        </p:nvSpPr>
        <p:spPr/>
        <p:txBody>
          <a:bodyPr/>
          <a:lstStyle/>
          <a:p>
            <a:r>
              <a:rPr lang="en-US" dirty="0"/>
              <a:t>5/15/2018</a:t>
            </a:r>
          </a:p>
        </p:txBody>
      </p:sp>
      <p:sp>
        <p:nvSpPr>
          <p:cNvPr id="5" name="Slide Number Placeholder 4"/>
          <p:cNvSpPr>
            <a:spLocks noGrp="1"/>
          </p:cNvSpPr>
          <p:nvPr>
            <p:ph type="sldNum" sz="quarter" idx="12"/>
          </p:nvPr>
        </p:nvSpPr>
        <p:spPr/>
        <p:txBody>
          <a:bodyPr/>
          <a:lstStyle/>
          <a:p>
            <a:fld id="{5B5060F8-BA88-4125-BF39-73487A223A29}" type="slidenum">
              <a:rPr lang="en-US" smtClean="0"/>
              <a:t>13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825713087"/>
              </p:ext>
            </p:extLst>
          </p:nvPr>
        </p:nvGraphicFramePr>
        <p:xfrm>
          <a:off x="167640" y="5410201"/>
          <a:ext cx="11170920" cy="771366"/>
        </p:xfrm>
        <a:graphic>
          <a:graphicData uri="http://schemas.openxmlformats.org/drawingml/2006/table">
            <a:tbl>
              <a:tblPr/>
              <a:tblGrid>
                <a:gridCol w="11170920">
                  <a:extLst>
                    <a:ext uri="{9D8B030D-6E8A-4147-A177-3AD203B41FA5}">
                      <a16:colId xmlns:a16="http://schemas.microsoft.com/office/drawing/2014/main" val="3865272312"/>
                    </a:ext>
                  </a:extLst>
                </a:gridCol>
              </a:tblGrid>
              <a:tr h="771366">
                <a:tc>
                  <a:txBody>
                    <a:bodyPr/>
                    <a:lstStyle/>
                    <a:p>
                      <a:pPr algn="ctr" fontAlgn="ctr"/>
                      <a:r>
                        <a:rPr lang="en-US" sz="1800" b="0" i="0" u="none" strike="noStrike" dirty="0">
                          <a:solidFill>
                            <a:schemeClr val="accent6">
                              <a:lumMod val="50000"/>
                            </a:schemeClr>
                          </a:solidFill>
                          <a:effectLst/>
                          <a:latin typeface="Calibri" panose="020F0502020204030204" pitchFamily="34" charset="0"/>
                        </a:rPr>
                        <a:t>Source: http://www.211childcare.org/reports/annual-child-care-capacity-availability-enrollment-survey-2017/</a:t>
                      </a:r>
                    </a:p>
                  </a:txBody>
                  <a:tcPr marL="9525" marR="9525" marT="9525" anchor="ctr">
                    <a:lnL>
                      <a:noFill/>
                    </a:lnL>
                    <a:lnR>
                      <a:noFill/>
                    </a:lnR>
                    <a:lnT>
                      <a:noFill/>
                    </a:lnT>
                    <a:lnB>
                      <a:noFill/>
                    </a:lnB>
                  </a:tcPr>
                </a:tc>
                <a:extLst>
                  <a:ext uri="{0D108BD9-81ED-4DB2-BD59-A6C34878D82A}">
                    <a16:rowId xmlns:a16="http://schemas.microsoft.com/office/drawing/2014/main" val="3763500444"/>
                  </a:ext>
                </a:extLst>
              </a:tr>
            </a:tbl>
          </a:graphicData>
        </a:graphic>
      </p:graphicFrame>
      <p:sp>
        <p:nvSpPr>
          <p:cNvPr id="7" name="Rectangle 6"/>
          <p:cNvSpPr/>
          <p:nvPr/>
        </p:nvSpPr>
        <p:spPr>
          <a:xfrm>
            <a:off x="838200" y="4208484"/>
            <a:ext cx="10500360" cy="1384995"/>
          </a:xfrm>
          <a:prstGeom prst="rect">
            <a:avLst/>
          </a:prstGeom>
        </p:spPr>
        <p:txBody>
          <a:bodyPr wrap="square">
            <a:spAutoFit/>
          </a:bodyPr>
          <a:lstStyle/>
          <a:p>
            <a:r>
              <a:rPr lang="en-US" sz="2800" dirty="0">
                <a:solidFill>
                  <a:schemeClr val="accent6">
                    <a:lumMod val="50000"/>
                  </a:schemeClr>
                </a:solidFill>
              </a:rPr>
              <a:t>Women-owned small businesses owned run out of their homes. Licensed, registered and inspected.  Must meet training requirements.</a:t>
            </a:r>
          </a:p>
          <a:p>
            <a:r>
              <a:rPr lang="en-US" sz="2800" dirty="0">
                <a:solidFill>
                  <a:schemeClr val="accent6">
                    <a:lumMod val="50000"/>
                  </a:schemeClr>
                </a:solidFill>
              </a:rPr>
              <a:t>Limited to 2 infants and up to 6 pre-school age, plus school age.</a:t>
            </a:r>
          </a:p>
        </p:txBody>
      </p:sp>
    </p:spTree>
    <p:extLst>
      <p:ext uri="{BB962C8B-B14F-4D97-AF65-F5344CB8AC3E}">
        <p14:creationId xmlns:p14="http://schemas.microsoft.com/office/powerpoint/2010/main" val="352159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Nursery Schools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0698164"/>
              </p:ext>
            </p:extLst>
          </p:nvPr>
        </p:nvGraphicFramePr>
        <p:xfrm>
          <a:off x="944880" y="1387715"/>
          <a:ext cx="10515600" cy="1828800"/>
        </p:xfrm>
        <a:graphic>
          <a:graphicData uri="http://schemas.openxmlformats.org/drawingml/2006/table">
            <a:tbl>
              <a:tblPr firstRow="1" bandRow="1">
                <a:tableStyleId>{93296810-A885-4BE3-A3E7-6D5BEEA58F35}</a:tableStyleId>
              </a:tblPr>
              <a:tblGrid>
                <a:gridCol w="1752600">
                  <a:extLst>
                    <a:ext uri="{9D8B030D-6E8A-4147-A177-3AD203B41FA5}">
                      <a16:colId xmlns:a16="http://schemas.microsoft.com/office/drawing/2014/main" val="3260907198"/>
                    </a:ext>
                  </a:extLst>
                </a:gridCol>
                <a:gridCol w="2026920">
                  <a:extLst>
                    <a:ext uri="{9D8B030D-6E8A-4147-A177-3AD203B41FA5}">
                      <a16:colId xmlns:a16="http://schemas.microsoft.com/office/drawing/2014/main" val="2286746703"/>
                    </a:ext>
                  </a:extLst>
                </a:gridCol>
                <a:gridCol w="1478280">
                  <a:extLst>
                    <a:ext uri="{9D8B030D-6E8A-4147-A177-3AD203B41FA5}">
                      <a16:colId xmlns:a16="http://schemas.microsoft.com/office/drawing/2014/main" val="2164722820"/>
                    </a:ext>
                  </a:extLst>
                </a:gridCol>
                <a:gridCol w="1752600">
                  <a:extLst>
                    <a:ext uri="{9D8B030D-6E8A-4147-A177-3AD203B41FA5}">
                      <a16:colId xmlns:a16="http://schemas.microsoft.com/office/drawing/2014/main" val="4147790853"/>
                    </a:ext>
                  </a:extLst>
                </a:gridCol>
                <a:gridCol w="1752600">
                  <a:extLst>
                    <a:ext uri="{9D8B030D-6E8A-4147-A177-3AD203B41FA5}">
                      <a16:colId xmlns:a16="http://schemas.microsoft.com/office/drawing/2014/main" val="3537244042"/>
                    </a:ext>
                  </a:extLst>
                </a:gridCol>
                <a:gridCol w="1752600">
                  <a:extLst>
                    <a:ext uri="{9D8B030D-6E8A-4147-A177-3AD203B41FA5}">
                      <a16:colId xmlns:a16="http://schemas.microsoft.com/office/drawing/2014/main" val="1421397174"/>
                    </a:ext>
                  </a:extLst>
                </a:gridCol>
              </a:tblGrid>
              <a:tr h="136285">
                <a:tc>
                  <a:txBody>
                    <a:bodyPr/>
                    <a:lstStyle/>
                    <a:p>
                      <a:pPr algn="l"/>
                      <a:endParaRPr lang="en-US" sz="2400" dirty="0"/>
                    </a:p>
                  </a:txBody>
                  <a:tcPr/>
                </a:tc>
                <a:tc>
                  <a:txBody>
                    <a:bodyPr/>
                    <a:lstStyle/>
                    <a:p>
                      <a:pPr algn="l"/>
                      <a:r>
                        <a:rPr lang="en-US" sz="2400" dirty="0"/>
                        <a:t>Period</a:t>
                      </a:r>
                    </a:p>
                  </a:txBody>
                  <a:tcPr/>
                </a:tc>
                <a:tc>
                  <a:txBody>
                    <a:bodyPr/>
                    <a:lstStyle/>
                    <a:p>
                      <a:pPr algn="ctr" fontAlgn="ctr"/>
                      <a:r>
                        <a:rPr lang="en-US" sz="2400" b="1" kern="1200" dirty="0">
                          <a:solidFill>
                            <a:schemeClr val="lt1"/>
                          </a:solidFill>
                          <a:latin typeface="+mn-lt"/>
                          <a:ea typeface="+mn-ea"/>
                          <a:cs typeface="+mn-cs"/>
                        </a:rPr>
                        <a:t>#</a:t>
                      </a:r>
                    </a:p>
                  </a:txBody>
                  <a:tcPr marL="9525" marR="9525" marT="9525" anchor="ctr"/>
                </a:tc>
                <a:tc>
                  <a:txBody>
                    <a:bodyPr/>
                    <a:lstStyle/>
                    <a:p>
                      <a:pPr algn="ctr" fontAlgn="ctr"/>
                      <a:r>
                        <a:rPr lang="en-US" sz="2400" b="1" kern="1200" dirty="0">
                          <a:solidFill>
                            <a:schemeClr val="lt1"/>
                          </a:solidFill>
                          <a:latin typeface="+mn-lt"/>
                          <a:ea typeface="+mn-ea"/>
                          <a:cs typeface="+mn-cs"/>
                        </a:rPr>
                        <a:t>Cap</a:t>
                      </a:r>
                    </a:p>
                  </a:txBody>
                  <a:tcPr marL="9525" marR="9525" marT="9525" anchor="ctr"/>
                </a:tc>
                <a:tc>
                  <a:txBody>
                    <a:bodyPr/>
                    <a:lstStyle/>
                    <a:p>
                      <a:pPr algn="ctr" fontAlgn="ctr"/>
                      <a:r>
                        <a:rPr lang="en-US" sz="2400" b="1" kern="1200" dirty="0" err="1">
                          <a:solidFill>
                            <a:schemeClr val="lt1"/>
                          </a:solidFill>
                          <a:latin typeface="+mn-lt"/>
                          <a:ea typeface="+mn-ea"/>
                          <a:cs typeface="+mn-cs"/>
                        </a:rPr>
                        <a:t>Enr</a:t>
                      </a:r>
                      <a:endParaRPr lang="en-US" sz="2400" b="1" kern="1200" dirty="0">
                        <a:solidFill>
                          <a:schemeClr val="lt1"/>
                        </a:solidFill>
                        <a:latin typeface="+mn-lt"/>
                        <a:ea typeface="+mn-ea"/>
                        <a:cs typeface="+mn-cs"/>
                      </a:endParaRPr>
                    </a:p>
                  </a:txBody>
                  <a:tcPr marL="9525" marR="9525" marT="9525" anchor="ctr"/>
                </a:tc>
                <a:tc>
                  <a:txBody>
                    <a:bodyPr/>
                    <a:lstStyle/>
                    <a:p>
                      <a:pPr algn="ctr" fontAlgn="ctr"/>
                      <a:r>
                        <a:rPr lang="en-US" sz="2400" b="1" kern="1200" dirty="0" err="1">
                          <a:solidFill>
                            <a:schemeClr val="lt1"/>
                          </a:solidFill>
                          <a:latin typeface="+mn-lt"/>
                          <a:ea typeface="+mn-ea"/>
                          <a:cs typeface="+mn-cs"/>
                        </a:rPr>
                        <a:t>Vac</a:t>
                      </a:r>
                      <a:endParaRPr lang="en-US" sz="2400" b="1" kern="1200" dirty="0">
                        <a:solidFill>
                          <a:schemeClr val="lt1"/>
                        </a:solidFill>
                        <a:latin typeface="+mn-lt"/>
                        <a:ea typeface="+mn-ea"/>
                        <a:cs typeface="+mn-cs"/>
                      </a:endParaRPr>
                    </a:p>
                  </a:txBody>
                  <a:tcPr marL="9525" marR="9525" marT="9525" anchor="ctr"/>
                </a:tc>
                <a:extLst>
                  <a:ext uri="{0D108BD9-81ED-4DB2-BD59-A6C34878D82A}">
                    <a16:rowId xmlns:a16="http://schemas.microsoft.com/office/drawing/2014/main" val="3166537682"/>
                  </a:ext>
                </a:extLst>
              </a:tr>
              <a:tr h="176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Age 3-5</a:t>
                      </a:r>
                    </a:p>
                  </a:txBody>
                  <a:tcPr/>
                </a:tc>
                <a:tc>
                  <a:txBody>
                    <a:bodyPr/>
                    <a:lstStyle/>
                    <a:p>
                      <a:pPr algn="l"/>
                      <a:r>
                        <a:rPr lang="en-US" sz="2400" kern="1200" dirty="0">
                          <a:solidFill>
                            <a:schemeClr val="dk1"/>
                          </a:solidFill>
                          <a:latin typeface="+mn-lt"/>
                          <a:ea typeface="+mn-ea"/>
                          <a:cs typeface="+mn-cs"/>
                        </a:rPr>
                        <a:t>Fall 2018</a:t>
                      </a:r>
                    </a:p>
                  </a:txBody>
                  <a:tcPr/>
                </a:tc>
                <a:tc>
                  <a:txBody>
                    <a:bodyPr/>
                    <a:lstStyle/>
                    <a:p>
                      <a:pPr algn="ctr" rtl="0" fontAlgn="ctr"/>
                      <a:r>
                        <a:rPr lang="en-US" sz="2400" b="0" i="0" u="none" strike="noStrike" dirty="0">
                          <a:solidFill>
                            <a:srgbClr val="000000"/>
                          </a:solidFill>
                          <a:effectLst/>
                          <a:latin typeface="Calibri" panose="020F0502020204030204" pitchFamily="34" charset="0"/>
                        </a:rPr>
                        <a:t>3</a:t>
                      </a:r>
                    </a:p>
                  </a:txBody>
                  <a:tcPr marL="9525" marR="9525" marT="9525" anchor="ctr"/>
                </a:tc>
                <a:tc>
                  <a:txBody>
                    <a:bodyPr/>
                    <a:lstStyle/>
                    <a:p>
                      <a:pPr algn="ctr" rtl="0" fontAlgn="ctr"/>
                      <a:endParaRPr lang="en-US" sz="2400" b="0" i="0" u="none" strike="noStrike" dirty="0">
                        <a:solidFill>
                          <a:srgbClr val="000000"/>
                        </a:solidFill>
                        <a:effectLst/>
                        <a:latin typeface="Calibri" panose="020F0502020204030204" pitchFamily="34" charset="0"/>
                      </a:endParaRPr>
                    </a:p>
                  </a:txBody>
                  <a:tcPr marL="9525" marR="9525" marT="9525" anchor="ctr"/>
                </a:tc>
                <a:tc>
                  <a:txBody>
                    <a:bodyPr/>
                    <a:lstStyle/>
                    <a:p>
                      <a:pPr algn="ctr" rtl="0" fontAlgn="ctr"/>
                      <a:endParaRPr lang="en-US" sz="2400" b="0" i="0" u="none" strike="noStrike" dirty="0">
                        <a:solidFill>
                          <a:srgbClr val="000000"/>
                        </a:solidFill>
                        <a:effectLst/>
                        <a:latin typeface="Calibri" panose="020F0502020204030204" pitchFamily="34" charset="0"/>
                      </a:endParaRPr>
                    </a:p>
                  </a:txBody>
                  <a:tcPr marL="9525" marR="9525" marT="9525" anchor="ctr"/>
                </a:tc>
                <a:tc>
                  <a:txBody>
                    <a:bodyPr/>
                    <a:lstStyle/>
                    <a:p>
                      <a:pPr algn="ctr" rtl="0" fontAlgn="ctr"/>
                      <a:endParaRPr lang="en-US" sz="24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val="901353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Age 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Fall 2017</a:t>
                      </a:r>
                    </a:p>
                  </a:txBody>
                  <a:tcPr/>
                </a:tc>
                <a:tc>
                  <a:txBody>
                    <a:bodyPr/>
                    <a:lstStyle/>
                    <a:p>
                      <a:pPr algn="ctr" rtl="0" fontAlgn="ctr"/>
                      <a:r>
                        <a:rPr lang="en-US" sz="2400" b="0" i="0" u="none" strike="noStrike" dirty="0">
                          <a:solidFill>
                            <a:srgbClr val="000000"/>
                          </a:solidFill>
                          <a:effectLst/>
                          <a:latin typeface="Calibri" panose="020F0502020204030204" pitchFamily="34" charset="0"/>
                        </a:rPr>
                        <a:t>4</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196</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169</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12</a:t>
                      </a:r>
                    </a:p>
                  </a:txBody>
                  <a:tcPr marL="9525" marR="9525" marT="9525" anchor="ctr"/>
                </a:tc>
                <a:extLst>
                  <a:ext uri="{0D108BD9-81ED-4DB2-BD59-A6C34878D82A}">
                    <a16:rowId xmlns:a16="http://schemas.microsoft.com/office/drawing/2014/main" val="290674524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Age 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Fall 2016</a:t>
                      </a:r>
                    </a:p>
                  </a:txBody>
                  <a:tcPr/>
                </a:tc>
                <a:tc>
                  <a:txBody>
                    <a:bodyPr/>
                    <a:lstStyle/>
                    <a:p>
                      <a:pPr algn="ctr" rtl="0" fontAlgn="ctr"/>
                      <a:r>
                        <a:rPr lang="en-US" sz="2400" b="0" i="0" u="none" strike="noStrike" dirty="0">
                          <a:solidFill>
                            <a:srgbClr val="000000"/>
                          </a:solidFill>
                          <a:effectLst/>
                          <a:latin typeface="Calibri" panose="020F0502020204030204" pitchFamily="34" charset="0"/>
                        </a:rPr>
                        <a:t>4</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248</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212</a:t>
                      </a:r>
                    </a:p>
                  </a:txBody>
                  <a:tcPr marL="9525" marR="9525" marT="9525" anchor="ctr"/>
                </a:tc>
                <a:tc>
                  <a:txBody>
                    <a:bodyPr/>
                    <a:lstStyle/>
                    <a:p>
                      <a:pPr algn="ctr" rtl="0" fontAlgn="ctr"/>
                      <a:r>
                        <a:rPr lang="en-US" sz="2400" b="0" i="0" u="none" strike="noStrike" dirty="0">
                          <a:solidFill>
                            <a:srgbClr val="000000"/>
                          </a:solidFill>
                          <a:effectLst/>
                          <a:latin typeface="Calibri" panose="020F0502020204030204" pitchFamily="34" charset="0"/>
                        </a:rPr>
                        <a:t>19</a:t>
                      </a:r>
                    </a:p>
                  </a:txBody>
                  <a:tcPr marL="9525" marR="9525" marT="9525" anchor="ctr"/>
                </a:tc>
                <a:extLst>
                  <a:ext uri="{0D108BD9-81ED-4DB2-BD59-A6C34878D82A}">
                    <a16:rowId xmlns:a16="http://schemas.microsoft.com/office/drawing/2014/main" val="2101568535"/>
                  </a:ext>
                </a:extLst>
              </a:tr>
            </a:tbl>
          </a:graphicData>
        </a:graphic>
      </p:graphicFrame>
      <p:sp>
        <p:nvSpPr>
          <p:cNvPr id="3" name="TextBox 2"/>
          <p:cNvSpPr txBox="1"/>
          <p:nvPr/>
        </p:nvSpPr>
        <p:spPr>
          <a:xfrm>
            <a:off x="1051560" y="3112442"/>
            <a:ext cx="1030224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accent6">
                    <a:lumMod val="50000"/>
                  </a:schemeClr>
                </a:solidFill>
              </a:rPr>
              <a:t>Registration starts in January/February for fall and fills quickly</a:t>
            </a:r>
          </a:p>
          <a:p>
            <a:pPr marL="914400" lvl="1" indent="-457200">
              <a:buFont typeface="Arial" panose="020B0604020202020204" pitchFamily="34" charset="0"/>
              <a:buChar char="•"/>
            </a:pPr>
            <a:r>
              <a:rPr lang="en-US" sz="2800" dirty="0">
                <a:solidFill>
                  <a:schemeClr val="accent6">
                    <a:lumMod val="50000"/>
                  </a:schemeClr>
                </a:solidFill>
              </a:rPr>
              <a:t>Plantsville Community Nursery School – closing June 2018</a:t>
            </a:r>
          </a:p>
          <a:p>
            <a:pPr marL="914400" lvl="1" indent="-457200">
              <a:buFont typeface="Arial" panose="020B0604020202020204" pitchFamily="34" charset="0"/>
              <a:buChar char="•"/>
            </a:pPr>
            <a:r>
              <a:rPr lang="en-US" sz="2800" dirty="0">
                <a:solidFill>
                  <a:schemeClr val="accent6">
                    <a:lumMod val="50000"/>
                  </a:schemeClr>
                </a:solidFill>
              </a:rPr>
              <a:t>Village Green Nursery School – adding new classroom Fall 2018</a:t>
            </a:r>
          </a:p>
          <a:p>
            <a:pPr marL="914400" lvl="1" indent="-457200">
              <a:buFont typeface="Arial" panose="020B0604020202020204" pitchFamily="34" charset="0"/>
              <a:buChar char="•"/>
            </a:pPr>
            <a:r>
              <a:rPr lang="en-US" sz="2800" dirty="0">
                <a:solidFill>
                  <a:schemeClr val="accent6">
                    <a:lumMod val="50000"/>
                  </a:schemeClr>
                </a:solidFill>
              </a:rPr>
              <a:t>Zion Lutheran Nursery School</a:t>
            </a:r>
          </a:p>
          <a:p>
            <a:pPr marL="914400" lvl="1" indent="-457200">
              <a:buFont typeface="Arial" panose="020B0604020202020204" pitchFamily="34" charset="0"/>
              <a:buChar char="•"/>
            </a:pPr>
            <a:r>
              <a:rPr lang="en-US" sz="2800" dirty="0">
                <a:solidFill>
                  <a:schemeClr val="accent6">
                    <a:lumMod val="50000"/>
                  </a:schemeClr>
                </a:solidFill>
              </a:rPr>
              <a:t>YMCA Nursery School</a:t>
            </a:r>
          </a:p>
          <a:p>
            <a:pPr marL="457200" indent="-457200">
              <a:buFont typeface="Arial" panose="020B0604020202020204" pitchFamily="34" charset="0"/>
              <a:buChar char="•"/>
            </a:pPr>
            <a:r>
              <a:rPr lang="en-US" sz="2800" dirty="0">
                <a:solidFill>
                  <a:schemeClr val="accent6">
                    <a:lumMod val="50000"/>
                  </a:schemeClr>
                </a:solidFill>
              </a:rPr>
              <a:t>Excludes Pre-K programs at Southington Catholic, CCA and SPS</a:t>
            </a:r>
          </a:p>
        </p:txBody>
      </p:sp>
      <p:sp>
        <p:nvSpPr>
          <p:cNvPr id="6" name="Slide Number Placeholder 5"/>
          <p:cNvSpPr>
            <a:spLocks noGrp="1"/>
          </p:cNvSpPr>
          <p:nvPr>
            <p:ph type="sldNum" sz="quarter" idx="12"/>
          </p:nvPr>
        </p:nvSpPr>
        <p:spPr/>
        <p:txBody>
          <a:bodyPr/>
          <a:lstStyle/>
          <a:p>
            <a:fld id="{5B5060F8-BA88-4125-BF39-73487A223A29}" type="slidenum">
              <a:rPr lang="en-US" smtClean="0"/>
              <a:t>14</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870542933"/>
              </p:ext>
            </p:extLst>
          </p:nvPr>
        </p:nvGraphicFramePr>
        <p:xfrm>
          <a:off x="167640" y="5939631"/>
          <a:ext cx="7471410" cy="603885"/>
        </p:xfrm>
        <a:graphic>
          <a:graphicData uri="http://schemas.openxmlformats.org/drawingml/2006/table">
            <a:tbl>
              <a:tblPr/>
              <a:tblGrid>
                <a:gridCol w="7471410">
                  <a:extLst>
                    <a:ext uri="{9D8B030D-6E8A-4147-A177-3AD203B41FA5}">
                      <a16:colId xmlns:a16="http://schemas.microsoft.com/office/drawing/2014/main" val="3865272312"/>
                    </a:ext>
                  </a:extLst>
                </a:gridCol>
              </a:tblGrid>
              <a:tr h="437992">
                <a:tc>
                  <a:txBody>
                    <a:bodyPr/>
                    <a:lstStyle/>
                    <a:p>
                      <a:pPr algn="ctr" fontAlgn="ctr"/>
                      <a:r>
                        <a:rPr lang="en-US" sz="1800" b="0" i="0" u="none" strike="noStrike" dirty="0">
                          <a:solidFill>
                            <a:schemeClr val="accent6">
                              <a:lumMod val="50000"/>
                            </a:schemeClr>
                          </a:solidFill>
                          <a:effectLst/>
                          <a:latin typeface="Calibri" panose="020F0502020204030204" pitchFamily="34" charset="0"/>
                        </a:rPr>
                        <a:t>Source: CT 211 Childcare’s Child Care Capacity/Availability/Enrollment Report – Fall 2016 and Fall 2017</a:t>
                      </a:r>
                    </a:p>
                  </a:txBody>
                  <a:tcPr marL="9525" marR="9525" marT="9525" anchor="ctr">
                    <a:lnL>
                      <a:noFill/>
                    </a:lnL>
                    <a:lnR>
                      <a:noFill/>
                    </a:lnR>
                    <a:lnT>
                      <a:noFill/>
                    </a:lnT>
                    <a:lnB>
                      <a:noFill/>
                    </a:lnB>
                  </a:tcPr>
                </a:tc>
                <a:extLst>
                  <a:ext uri="{0D108BD9-81ED-4DB2-BD59-A6C34878D82A}">
                    <a16:rowId xmlns:a16="http://schemas.microsoft.com/office/drawing/2014/main" val="3763500444"/>
                  </a:ext>
                </a:extLst>
              </a:tr>
            </a:tbl>
          </a:graphicData>
        </a:graphic>
      </p:graphicFrame>
      <p:sp>
        <p:nvSpPr>
          <p:cNvPr id="9" name="Date Placeholder 5">
            <a:extLst>
              <a:ext uri="{FF2B5EF4-FFF2-40B4-BE49-F238E27FC236}">
                <a16:creationId xmlns:a16="http://schemas.microsoft.com/office/drawing/2014/main" id="{2ADE68AE-2150-4382-92FC-67BBD778A6E0}"/>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377919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SPS Integrated Preschool Program</a:t>
            </a:r>
          </a:p>
        </p:txBody>
      </p:sp>
      <p:sp>
        <p:nvSpPr>
          <p:cNvPr id="3" name="Content Placeholder 2"/>
          <p:cNvSpPr>
            <a:spLocks noGrp="1"/>
          </p:cNvSpPr>
          <p:nvPr>
            <p:ph idx="1"/>
          </p:nvPr>
        </p:nvSpPr>
        <p:spPr/>
        <p:txBody>
          <a:bodyPr>
            <a:normAutofit/>
          </a:bodyPr>
          <a:lstStyle/>
          <a:p>
            <a:r>
              <a:rPr lang="en-US" dirty="0"/>
              <a:t>As of 10/1/2015</a:t>
            </a:r>
          </a:p>
          <a:p>
            <a:pPr lvl="1"/>
            <a:r>
              <a:rPr lang="en-US" dirty="0"/>
              <a:t>79 total students</a:t>
            </a:r>
          </a:p>
          <a:p>
            <a:pPr lvl="1"/>
            <a:r>
              <a:rPr lang="en-US" dirty="0"/>
              <a:t>43 with disabilities - Special Ed or related services</a:t>
            </a:r>
          </a:p>
          <a:p>
            <a:pPr lvl="1"/>
            <a:r>
              <a:rPr lang="en-US" dirty="0"/>
              <a:t>Community peers register in January, provide own transportation and pay a fee comparable to other nursery schools</a:t>
            </a:r>
          </a:p>
          <a:p>
            <a:r>
              <a:rPr lang="en-US" dirty="0"/>
              <a:t>Now offered at Hatton and Strong Schools</a:t>
            </a:r>
          </a:p>
          <a:p>
            <a:pPr marL="457200" lvl="1" indent="0">
              <a:buNone/>
            </a:pPr>
            <a:r>
              <a:rPr lang="en-US" sz="1800" dirty="0"/>
              <a:t>Source: http://edsight.ct.gov/Output/School/NonHighSchool/1312011_201516.pdf</a:t>
            </a:r>
          </a:p>
        </p:txBody>
      </p:sp>
      <p:sp>
        <p:nvSpPr>
          <p:cNvPr id="4" name="Date Placeholder 3"/>
          <p:cNvSpPr>
            <a:spLocks noGrp="1"/>
          </p:cNvSpPr>
          <p:nvPr>
            <p:ph type="dt" sz="half" idx="10"/>
          </p:nvPr>
        </p:nvSpPr>
        <p:spPr/>
        <p:txBody>
          <a:bodyPr/>
          <a:lstStyle/>
          <a:p>
            <a:r>
              <a:rPr lang="en-US"/>
              <a:t>5/16/2017</a:t>
            </a:r>
            <a:endParaRPr lang="en-US" dirty="0"/>
          </a:p>
        </p:txBody>
      </p:sp>
      <p:sp>
        <p:nvSpPr>
          <p:cNvPr id="5" name="Slide Number Placeholder 4"/>
          <p:cNvSpPr>
            <a:spLocks noGrp="1"/>
          </p:cNvSpPr>
          <p:nvPr>
            <p:ph type="sldNum" sz="quarter" idx="12"/>
          </p:nvPr>
        </p:nvSpPr>
        <p:spPr/>
        <p:txBody>
          <a:bodyPr/>
          <a:lstStyle/>
          <a:p>
            <a:fld id="{5B5060F8-BA88-4125-BF39-73487A223A29}" type="slidenum">
              <a:rPr lang="en-US" smtClean="0"/>
              <a:t>15</a:t>
            </a:fld>
            <a:endParaRPr lang="en-US"/>
          </a:p>
        </p:txBody>
      </p:sp>
    </p:spTree>
    <p:extLst>
      <p:ext uri="{BB962C8B-B14F-4D97-AF65-F5344CB8AC3E}">
        <p14:creationId xmlns:p14="http://schemas.microsoft.com/office/powerpoint/2010/main" val="305068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Childcare Costs</a:t>
            </a:r>
          </a:p>
        </p:txBody>
      </p:sp>
      <p:sp>
        <p:nvSpPr>
          <p:cNvPr id="3" name="Content Placeholder 2"/>
          <p:cNvSpPr>
            <a:spLocks noGrp="1"/>
          </p:cNvSpPr>
          <p:nvPr>
            <p:ph idx="1"/>
          </p:nvPr>
        </p:nvSpPr>
        <p:spPr>
          <a:xfrm>
            <a:off x="838200" y="1493520"/>
            <a:ext cx="11094720" cy="4343399"/>
          </a:xfrm>
        </p:spPr>
        <p:txBody>
          <a:bodyPr>
            <a:normAutofit/>
          </a:bodyPr>
          <a:lstStyle/>
          <a:p>
            <a:r>
              <a:rPr lang="en-US" dirty="0"/>
              <a:t>Childcare costs = in-state UConn tuition </a:t>
            </a:r>
          </a:p>
          <a:p>
            <a:r>
              <a:rPr lang="en-US" dirty="0"/>
              <a:t>Costs driven by adult-child ratios</a:t>
            </a:r>
          </a:p>
          <a:p>
            <a:r>
              <a:rPr lang="en-US" dirty="0"/>
              <a:t>Nursery Schools</a:t>
            </a:r>
          </a:p>
          <a:p>
            <a:pPr lvl="1"/>
            <a:r>
              <a:rPr lang="en-US" dirty="0"/>
              <a:t>Age 3-5: $146-310 per month, PT, 2-3 days/week</a:t>
            </a:r>
          </a:p>
          <a:p>
            <a:r>
              <a:rPr lang="en-US" dirty="0"/>
              <a:t>Centers</a:t>
            </a:r>
          </a:p>
          <a:p>
            <a:endParaRPr lang="en-US" dirty="0"/>
          </a:p>
          <a:p>
            <a:endParaRPr lang="en-US" dirty="0"/>
          </a:p>
        </p:txBody>
      </p:sp>
      <p:sp>
        <p:nvSpPr>
          <p:cNvPr id="4" name="TextBox 3"/>
          <p:cNvSpPr txBox="1"/>
          <p:nvPr/>
        </p:nvSpPr>
        <p:spPr>
          <a:xfrm>
            <a:off x="853440" y="4656297"/>
            <a:ext cx="10058400" cy="1477328"/>
          </a:xfrm>
          <a:prstGeom prst="rect">
            <a:avLst/>
          </a:prstGeom>
          <a:noFill/>
        </p:spPr>
        <p:txBody>
          <a:bodyPr wrap="square" rtlCol="0">
            <a:spAutoFit/>
          </a:bodyPr>
          <a:lstStyle/>
          <a:p>
            <a:pPr marL="1028700" lvl="1" indent="-571500">
              <a:buFont typeface="Arial" panose="020B0604020202020204" pitchFamily="34" charset="0"/>
              <a:buChar char="•"/>
            </a:pPr>
            <a:r>
              <a:rPr lang="en-US" sz="3600" dirty="0">
                <a:solidFill>
                  <a:schemeClr val="accent6">
                    <a:lumMod val="50000"/>
                  </a:schemeClr>
                </a:solidFill>
              </a:rPr>
              <a:t>Infants/Toddlers: $200-$265 per week FT</a:t>
            </a:r>
          </a:p>
          <a:p>
            <a:pPr marL="1028700" lvl="1" indent="-571500">
              <a:buFont typeface="Arial" panose="020B0604020202020204" pitchFamily="34" charset="0"/>
              <a:buChar char="•"/>
            </a:pPr>
            <a:r>
              <a:rPr lang="en-US" sz="3600" dirty="0">
                <a:solidFill>
                  <a:schemeClr val="accent6">
                    <a:lumMod val="50000"/>
                  </a:schemeClr>
                </a:solidFill>
              </a:rPr>
              <a:t>Preschool: $150 -$245 per week FT</a:t>
            </a:r>
          </a:p>
          <a:p>
            <a:endParaRPr lang="en-US" dirty="0"/>
          </a:p>
        </p:txBody>
      </p:sp>
      <p:sp>
        <p:nvSpPr>
          <p:cNvPr id="6" name="Date Placeholder 5"/>
          <p:cNvSpPr>
            <a:spLocks noGrp="1"/>
          </p:cNvSpPr>
          <p:nvPr>
            <p:ph type="dt" sz="half" idx="10"/>
          </p:nvPr>
        </p:nvSpPr>
        <p:spPr/>
        <p:txBody>
          <a:bodyPr/>
          <a:lstStyle/>
          <a:p>
            <a:r>
              <a:rPr lang="en-US"/>
              <a:t>5/16/2017</a:t>
            </a:r>
            <a:endParaRPr lang="en-US" dirty="0"/>
          </a:p>
        </p:txBody>
      </p:sp>
      <p:sp>
        <p:nvSpPr>
          <p:cNvPr id="7" name="Slide Number Placeholder 6"/>
          <p:cNvSpPr>
            <a:spLocks noGrp="1"/>
          </p:cNvSpPr>
          <p:nvPr>
            <p:ph type="sldNum" sz="quarter" idx="12"/>
          </p:nvPr>
        </p:nvSpPr>
        <p:spPr/>
        <p:txBody>
          <a:bodyPr/>
          <a:lstStyle/>
          <a:p>
            <a:fld id="{5B5060F8-BA88-4125-BF39-73487A223A29}" type="slidenum">
              <a:rPr lang="en-US" smtClean="0"/>
              <a:t>16</a:t>
            </a:fld>
            <a:endParaRPr lang="en-US"/>
          </a:p>
        </p:txBody>
      </p:sp>
    </p:spTree>
    <p:extLst>
      <p:ext uri="{BB962C8B-B14F-4D97-AF65-F5344CB8AC3E}">
        <p14:creationId xmlns:p14="http://schemas.microsoft.com/office/powerpoint/2010/main" val="1605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Care4Kids</a:t>
            </a:r>
          </a:p>
        </p:txBody>
      </p:sp>
      <p:sp>
        <p:nvSpPr>
          <p:cNvPr id="3" name="Content Placeholder 2"/>
          <p:cNvSpPr>
            <a:spLocks noGrp="1"/>
          </p:cNvSpPr>
          <p:nvPr>
            <p:ph idx="1"/>
          </p:nvPr>
        </p:nvSpPr>
        <p:spPr>
          <a:xfrm>
            <a:off x="838200" y="1203008"/>
            <a:ext cx="10515600" cy="4892991"/>
          </a:xfrm>
        </p:spPr>
        <p:txBody>
          <a:bodyPr>
            <a:normAutofit fontScale="77500" lnSpcReduction="20000"/>
          </a:bodyPr>
          <a:lstStyle/>
          <a:p>
            <a:r>
              <a:rPr lang="en-US" dirty="0"/>
              <a:t>A state childcare subsidy for low-moderate income families.</a:t>
            </a:r>
          </a:p>
          <a:p>
            <a:r>
              <a:rPr lang="en-US" dirty="0"/>
              <a:t>Cuts in eligibility in 2016 and 2017 due to major budget issues led to decline in enrollment.</a:t>
            </a:r>
          </a:p>
          <a:p>
            <a:pPr lvl="1"/>
            <a:r>
              <a:rPr lang="en-US" dirty="0"/>
              <a:t>February 2018 – 75 Southington children</a:t>
            </a:r>
          </a:p>
          <a:p>
            <a:pPr lvl="1"/>
            <a:r>
              <a:rPr lang="en-US" dirty="0"/>
              <a:t>March 2017 – 93 Southington children</a:t>
            </a:r>
          </a:p>
          <a:p>
            <a:pPr lvl="1"/>
            <a:r>
              <a:rPr lang="en-US" dirty="0"/>
              <a:t>June 2016 – 121 Southington children</a:t>
            </a:r>
          </a:p>
          <a:p>
            <a:r>
              <a:rPr lang="en-US" dirty="0"/>
              <a:t>The program has re-opened and currently has no waiting list.</a:t>
            </a:r>
          </a:p>
          <a:p>
            <a:r>
              <a:rPr lang="en-US" dirty="0"/>
              <a:t>Encourage people to apply. Providers must:</a:t>
            </a:r>
          </a:p>
          <a:p>
            <a:pPr lvl="1"/>
            <a:r>
              <a:rPr lang="en-US" sz="3300" dirty="0"/>
              <a:t>be licensed by the CT Office of Early Childhood (unless exempt from licensing); or</a:t>
            </a:r>
          </a:p>
          <a:p>
            <a:pPr lvl="1"/>
            <a:r>
              <a:rPr lang="en-US" sz="3300" dirty="0"/>
              <a:t>be a close relative, like a grandparent; or</a:t>
            </a:r>
          </a:p>
          <a:p>
            <a:pPr lvl="1"/>
            <a:r>
              <a:rPr lang="en-US" sz="3300" dirty="0"/>
              <a:t>take care of the child in the child’s home.</a:t>
            </a:r>
            <a:endParaRPr lang="en-US" dirty="0"/>
          </a:p>
          <a:p>
            <a:pPr marL="0" indent="0">
              <a:buNone/>
            </a:pPr>
            <a:r>
              <a:rPr lang="en-US" sz="1900" dirty="0"/>
              <a:t>Source: http://www.ctcare4kids.com/</a:t>
            </a:r>
          </a:p>
        </p:txBody>
      </p:sp>
      <p:sp>
        <p:nvSpPr>
          <p:cNvPr id="5" name="Slide Number Placeholder 4"/>
          <p:cNvSpPr>
            <a:spLocks noGrp="1"/>
          </p:cNvSpPr>
          <p:nvPr>
            <p:ph type="sldNum" sz="quarter" idx="12"/>
          </p:nvPr>
        </p:nvSpPr>
        <p:spPr/>
        <p:txBody>
          <a:bodyPr/>
          <a:lstStyle/>
          <a:p>
            <a:fld id="{5B5060F8-BA88-4125-BF39-73487A223A29}" type="slidenum">
              <a:rPr lang="en-US" smtClean="0"/>
              <a:t>17</a:t>
            </a:fld>
            <a:endParaRPr lang="en-US"/>
          </a:p>
        </p:txBody>
      </p:sp>
      <p:sp>
        <p:nvSpPr>
          <p:cNvPr id="6" name="Date Placeholder 5">
            <a:extLst>
              <a:ext uri="{FF2B5EF4-FFF2-40B4-BE49-F238E27FC236}">
                <a16:creationId xmlns:a16="http://schemas.microsoft.com/office/drawing/2014/main" id="{B7CB54C1-5F9F-4569-A882-69D73559077C}"/>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151828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  </a:t>
            </a:r>
            <a:r>
              <a:rPr lang="en-US" dirty="0"/>
              <a:t># of K-5 Public School Children</a:t>
            </a:r>
          </a:p>
        </p:txBody>
      </p:sp>
      <p:sp>
        <p:nvSpPr>
          <p:cNvPr id="5" name="TextBox 4"/>
          <p:cNvSpPr txBox="1"/>
          <p:nvPr/>
        </p:nvSpPr>
        <p:spPr>
          <a:xfrm>
            <a:off x="2209800" y="5525198"/>
            <a:ext cx="5623560" cy="369332"/>
          </a:xfrm>
          <a:prstGeom prst="rect">
            <a:avLst/>
          </a:prstGeom>
          <a:noFill/>
        </p:spPr>
        <p:txBody>
          <a:bodyPr wrap="square" rtlCol="0">
            <a:spAutoFit/>
          </a:bodyPr>
          <a:lstStyle/>
          <a:p>
            <a:r>
              <a:rPr lang="en-US" dirty="0">
                <a:solidFill>
                  <a:schemeClr val="accent6">
                    <a:lumMod val="50000"/>
                  </a:schemeClr>
                </a:solidFill>
              </a:rPr>
              <a:t>Source: Southington Board of Education, Registrar’s Office</a:t>
            </a:r>
          </a:p>
        </p:txBody>
      </p:sp>
      <p:sp>
        <p:nvSpPr>
          <p:cNvPr id="3" name="Date Placeholder 2"/>
          <p:cNvSpPr>
            <a:spLocks noGrp="1"/>
          </p:cNvSpPr>
          <p:nvPr>
            <p:ph type="dt" sz="half" idx="10"/>
          </p:nvPr>
        </p:nvSpPr>
        <p:spPr/>
        <p:txBody>
          <a:bodyPr/>
          <a:lstStyle/>
          <a:p>
            <a:r>
              <a:rPr lang="en-US" dirty="0"/>
              <a:t>5/15/2018</a:t>
            </a:r>
          </a:p>
        </p:txBody>
      </p:sp>
      <p:sp>
        <p:nvSpPr>
          <p:cNvPr id="6" name="Slide Number Placeholder 5"/>
          <p:cNvSpPr>
            <a:spLocks noGrp="1"/>
          </p:cNvSpPr>
          <p:nvPr>
            <p:ph type="sldNum" sz="quarter" idx="12"/>
          </p:nvPr>
        </p:nvSpPr>
        <p:spPr/>
        <p:txBody>
          <a:bodyPr/>
          <a:lstStyle/>
          <a:p>
            <a:fld id="{5B5060F8-BA88-4125-BF39-73487A223A29}" type="slidenum">
              <a:rPr lang="en-US" smtClean="0"/>
              <a:t>18</a:t>
            </a:fld>
            <a:endParaRPr lang="en-US"/>
          </a:p>
        </p:txBody>
      </p:sp>
      <p:pic>
        <p:nvPicPr>
          <p:cNvPr id="8" name="Content Placeholder 7">
            <a:extLst>
              <a:ext uri="{FF2B5EF4-FFF2-40B4-BE49-F238E27FC236}">
                <a16:creationId xmlns:a16="http://schemas.microsoft.com/office/drawing/2014/main" id="{186B3795-EFEA-4F41-8587-884D68DE8A6B}"/>
              </a:ext>
            </a:extLst>
          </p:cNvPr>
          <p:cNvPicPr>
            <a:picLocks noGrp="1" noChangeAspect="1"/>
          </p:cNvPicPr>
          <p:nvPr>
            <p:ph idx="1"/>
          </p:nvPr>
        </p:nvPicPr>
        <p:blipFill>
          <a:blip r:embed="rId3"/>
          <a:stretch>
            <a:fillRect/>
          </a:stretch>
        </p:blipFill>
        <p:spPr>
          <a:xfrm>
            <a:off x="993524" y="1148741"/>
            <a:ext cx="10204951" cy="4259162"/>
          </a:xfrm>
          <a:prstGeom prst="rect">
            <a:avLst/>
          </a:prstGeom>
        </p:spPr>
      </p:pic>
    </p:spTree>
    <p:extLst>
      <p:ext uri="{BB962C8B-B14F-4D97-AF65-F5344CB8AC3E}">
        <p14:creationId xmlns:p14="http://schemas.microsoft.com/office/powerpoint/2010/main" val="334701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Kindergarten English Language Learners</a:t>
            </a:r>
          </a:p>
        </p:txBody>
      </p:sp>
      <p:pic>
        <p:nvPicPr>
          <p:cNvPr id="7" name="Graphic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1899" y="1825625"/>
            <a:ext cx="7055735" cy="4465655"/>
          </a:xfrm>
          <a:prstGeom prst="rect">
            <a:avLst/>
          </a:prstGeom>
        </p:spPr>
      </p:pic>
      <p:sp>
        <p:nvSpPr>
          <p:cNvPr id="8" name="Content Placeholder 7"/>
          <p:cNvSpPr txBox="1">
            <a:spLocks noGrp="1"/>
          </p:cNvSpPr>
          <p:nvPr>
            <p:ph idx="1"/>
          </p:nvPr>
        </p:nvSpPr>
        <p:spPr>
          <a:xfrm>
            <a:off x="8263467" y="1825625"/>
            <a:ext cx="3533422" cy="1467068"/>
          </a:xfrm>
          <a:prstGeom prst="rect">
            <a:avLst/>
          </a:prstGeom>
          <a:noFill/>
        </p:spPr>
        <p:txBody>
          <a:bodyPr wrap="square" rtlCol="0">
            <a:spAutoFit/>
          </a:bodyPr>
          <a:lstStyle/>
          <a:p>
            <a:pPr marL="0" indent="0">
              <a:buNone/>
            </a:pPr>
            <a:r>
              <a:rPr lang="en-US" sz="1800" dirty="0"/>
              <a:t>Source:  http://data.ctdata.org/visualization/english-language-learners </a:t>
            </a:r>
          </a:p>
          <a:p>
            <a:pPr marL="0" indent="0">
              <a:buNone/>
            </a:pPr>
            <a:r>
              <a:rPr lang="en-US" sz="1800" dirty="0"/>
              <a:t>Connecticut State Department of Education</a:t>
            </a:r>
          </a:p>
        </p:txBody>
      </p:sp>
      <p:sp>
        <p:nvSpPr>
          <p:cNvPr id="3" name="Date Placeholder 2"/>
          <p:cNvSpPr>
            <a:spLocks noGrp="1"/>
          </p:cNvSpPr>
          <p:nvPr>
            <p:ph type="dt" sz="half" idx="10"/>
          </p:nvPr>
        </p:nvSpPr>
        <p:spPr/>
        <p:txBody>
          <a:bodyPr/>
          <a:lstStyle/>
          <a:p>
            <a:r>
              <a:rPr lang="en-US"/>
              <a:t>5/16/2017</a:t>
            </a:r>
            <a:endParaRPr lang="en-US" dirty="0"/>
          </a:p>
        </p:txBody>
      </p:sp>
      <p:sp>
        <p:nvSpPr>
          <p:cNvPr id="4" name="Slide Number Placeholder 3"/>
          <p:cNvSpPr>
            <a:spLocks noGrp="1"/>
          </p:cNvSpPr>
          <p:nvPr>
            <p:ph type="sldNum" sz="quarter" idx="12"/>
          </p:nvPr>
        </p:nvSpPr>
        <p:spPr/>
        <p:txBody>
          <a:bodyPr/>
          <a:lstStyle/>
          <a:p>
            <a:fld id="{5B5060F8-BA88-4125-BF39-73487A223A29}" type="slidenum">
              <a:rPr lang="en-US" smtClean="0"/>
              <a:t>19</a:t>
            </a:fld>
            <a:endParaRPr lang="en-US"/>
          </a:p>
        </p:txBody>
      </p:sp>
    </p:spTree>
    <p:extLst>
      <p:ext uri="{BB962C8B-B14F-4D97-AF65-F5344CB8AC3E}">
        <p14:creationId xmlns:p14="http://schemas.microsoft.com/office/powerpoint/2010/main" val="121846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Agenda</a:t>
            </a:r>
          </a:p>
        </p:txBody>
      </p:sp>
      <p:sp>
        <p:nvSpPr>
          <p:cNvPr id="3" name="Content Placeholder 2"/>
          <p:cNvSpPr>
            <a:spLocks noGrp="1"/>
          </p:cNvSpPr>
          <p:nvPr>
            <p:ph idx="1"/>
          </p:nvPr>
        </p:nvSpPr>
        <p:spPr>
          <a:xfrm>
            <a:off x="838200" y="1325563"/>
            <a:ext cx="10515600" cy="4351338"/>
          </a:xfrm>
        </p:spPr>
        <p:txBody>
          <a:bodyPr>
            <a:normAutofit lnSpcReduction="10000"/>
          </a:bodyPr>
          <a:lstStyle/>
          <a:p>
            <a:r>
              <a:rPr lang="en-US" dirty="0"/>
              <a:t>Introductions</a:t>
            </a:r>
          </a:p>
          <a:p>
            <a:r>
              <a:rPr lang="en-US" dirty="0"/>
              <a:t>Community Foundation of Greater New Britain and First Years First</a:t>
            </a:r>
          </a:p>
          <a:p>
            <a:r>
              <a:rPr lang="en-US" dirty="0"/>
              <a:t>ECCS Overview</a:t>
            </a:r>
          </a:p>
          <a:p>
            <a:r>
              <a:rPr lang="en-US" dirty="0"/>
              <a:t>Birth Demographics </a:t>
            </a:r>
          </a:p>
          <a:p>
            <a:r>
              <a:rPr lang="en-US" dirty="0"/>
              <a:t>Childcare Options and Utilization</a:t>
            </a:r>
          </a:p>
          <a:p>
            <a:r>
              <a:rPr lang="en-US" dirty="0"/>
              <a:t>Kindergarten Readiness and SPS</a:t>
            </a:r>
          </a:p>
          <a:p>
            <a:endParaRPr lang="en-US" dirty="0"/>
          </a:p>
        </p:txBody>
      </p:sp>
      <p:sp>
        <p:nvSpPr>
          <p:cNvPr id="5" name="Slide Number Placeholder 4"/>
          <p:cNvSpPr>
            <a:spLocks noGrp="1"/>
          </p:cNvSpPr>
          <p:nvPr>
            <p:ph type="sldNum" sz="quarter" idx="12"/>
          </p:nvPr>
        </p:nvSpPr>
        <p:spPr/>
        <p:txBody>
          <a:bodyPr/>
          <a:lstStyle/>
          <a:p>
            <a:fld id="{5B5060F8-BA88-4125-BF39-73487A223A29}" type="slidenum">
              <a:rPr lang="en-US" smtClean="0"/>
              <a:t>2</a:t>
            </a:fld>
            <a:endParaRPr lang="en-US"/>
          </a:p>
        </p:txBody>
      </p:sp>
      <p:sp>
        <p:nvSpPr>
          <p:cNvPr id="6" name="Date Placeholder 5">
            <a:extLst>
              <a:ext uri="{FF2B5EF4-FFF2-40B4-BE49-F238E27FC236}">
                <a16:creationId xmlns:a16="http://schemas.microsoft.com/office/drawing/2014/main" id="{93070FA1-F64C-4E20-A651-CB29B49DAB76}"/>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1818761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Eligible for Free and Reduced Lunch</a:t>
            </a:r>
          </a:p>
        </p:txBody>
      </p:sp>
      <p:pic>
        <p:nvPicPr>
          <p:cNvPr id="4" name="Content Placeholder 3"/>
          <p:cNvPicPr>
            <a:picLocks noGrp="1" noChangeAspect="1"/>
          </p:cNvPicPr>
          <p:nvPr>
            <p:ph idx="1"/>
          </p:nvPr>
        </p:nvPicPr>
        <p:blipFill>
          <a:blip r:embed="rId3"/>
          <a:stretch>
            <a:fillRect/>
          </a:stretch>
        </p:blipFill>
        <p:spPr>
          <a:xfrm>
            <a:off x="609600" y="1325791"/>
            <a:ext cx="6932158" cy="4387442"/>
          </a:xfrm>
          <a:prstGeom prst="rect">
            <a:avLst/>
          </a:prstGeom>
        </p:spPr>
      </p:pic>
      <p:sp>
        <p:nvSpPr>
          <p:cNvPr id="5" name="TextBox 4"/>
          <p:cNvSpPr txBox="1"/>
          <p:nvPr/>
        </p:nvSpPr>
        <p:spPr>
          <a:xfrm>
            <a:off x="349233" y="5807191"/>
            <a:ext cx="7774974" cy="369332"/>
          </a:xfrm>
          <a:prstGeom prst="rect">
            <a:avLst/>
          </a:prstGeom>
          <a:noFill/>
        </p:spPr>
        <p:txBody>
          <a:bodyPr wrap="square" rtlCol="0">
            <a:spAutoFit/>
          </a:bodyPr>
          <a:lstStyle/>
          <a:p>
            <a:r>
              <a:rPr lang="en-US" dirty="0">
                <a:solidFill>
                  <a:schemeClr val="accent6">
                    <a:lumMod val="50000"/>
                  </a:schemeClr>
                </a:solidFill>
              </a:rPr>
              <a:t>Source: http://data.ctdata.org/visualization/free-or-reduced-price-meal-eligibility</a:t>
            </a:r>
          </a:p>
        </p:txBody>
      </p:sp>
      <p:sp>
        <p:nvSpPr>
          <p:cNvPr id="6" name="TextBox 5"/>
          <p:cNvSpPr txBox="1"/>
          <p:nvPr/>
        </p:nvSpPr>
        <p:spPr>
          <a:xfrm rot="10800000" flipH="1" flipV="1">
            <a:off x="7863840" y="1619805"/>
            <a:ext cx="4069080" cy="4093428"/>
          </a:xfrm>
          <a:prstGeom prst="rect">
            <a:avLst/>
          </a:prstGeom>
          <a:noFill/>
        </p:spPr>
        <p:txBody>
          <a:bodyPr wrap="square" rtlCol="0">
            <a:spAutoFit/>
          </a:bodyPr>
          <a:lstStyle/>
          <a:p>
            <a:r>
              <a:rPr lang="en-US" sz="2000" dirty="0">
                <a:solidFill>
                  <a:schemeClr val="accent6">
                    <a:lumMod val="50000"/>
                  </a:schemeClr>
                </a:solidFill>
              </a:rPr>
              <a:t> Free and Reduced Lunch eligibility:</a:t>
            </a:r>
          </a:p>
          <a:p>
            <a:r>
              <a:rPr lang="en-US" sz="2000" dirty="0"/>
              <a:t> - </a:t>
            </a:r>
            <a:r>
              <a:rPr lang="en-US" sz="2000" dirty="0">
                <a:solidFill>
                  <a:schemeClr val="accent6">
                    <a:lumMod val="50000"/>
                  </a:schemeClr>
                </a:solidFill>
              </a:rPr>
              <a:t>District on 10/1/2015 = 16%</a:t>
            </a:r>
          </a:p>
          <a:p>
            <a:r>
              <a:rPr lang="en-US" sz="2000" dirty="0">
                <a:solidFill>
                  <a:schemeClr val="accent6">
                    <a:lumMod val="50000"/>
                  </a:schemeClr>
                </a:solidFill>
              </a:rPr>
              <a:t> - District on 10/1/2008 = 7.5%</a:t>
            </a:r>
          </a:p>
          <a:p>
            <a:r>
              <a:rPr lang="en-US" sz="2000" dirty="0">
                <a:solidFill>
                  <a:schemeClr val="accent6">
                    <a:lumMod val="50000"/>
                  </a:schemeClr>
                </a:solidFill>
              </a:rPr>
              <a:t> - Flanders School in 2016-2017 </a:t>
            </a:r>
          </a:p>
          <a:p>
            <a:r>
              <a:rPr lang="en-US" sz="2000" dirty="0">
                <a:solidFill>
                  <a:schemeClr val="accent6">
                    <a:lumMod val="50000"/>
                  </a:schemeClr>
                </a:solidFill>
              </a:rPr>
              <a:t>      = 26.64%.   </a:t>
            </a:r>
          </a:p>
          <a:p>
            <a:endParaRPr lang="en-US" sz="2000" dirty="0"/>
          </a:p>
          <a:p>
            <a:r>
              <a:rPr lang="en-US" sz="2000" dirty="0">
                <a:solidFill>
                  <a:schemeClr val="accent6">
                    <a:lumMod val="50000"/>
                  </a:schemeClr>
                </a:solidFill>
              </a:rPr>
              <a:t>Flanders’ percentage of free and reduced lunches SERVED in 2015-2016 of 44.53% made town eligible for State of CT School Readiness grants per Connecticut State Department of Education.</a:t>
            </a:r>
          </a:p>
          <a:p>
            <a:endParaRPr lang="en-US" sz="2000" dirty="0">
              <a:solidFill>
                <a:schemeClr val="accent6">
                  <a:lumMod val="50000"/>
                </a:schemeClr>
              </a:solidFill>
            </a:endParaRPr>
          </a:p>
        </p:txBody>
      </p:sp>
      <p:sp>
        <p:nvSpPr>
          <p:cNvPr id="3" name="Date Placeholder 2"/>
          <p:cNvSpPr>
            <a:spLocks noGrp="1"/>
          </p:cNvSpPr>
          <p:nvPr>
            <p:ph type="dt" sz="half" idx="10"/>
          </p:nvPr>
        </p:nvSpPr>
        <p:spPr/>
        <p:txBody>
          <a:bodyPr/>
          <a:lstStyle/>
          <a:p>
            <a:r>
              <a:rPr lang="en-US" dirty="0"/>
              <a:t>5/15/2018</a:t>
            </a:r>
          </a:p>
        </p:txBody>
      </p:sp>
      <p:sp>
        <p:nvSpPr>
          <p:cNvPr id="7" name="Slide Number Placeholder 6"/>
          <p:cNvSpPr>
            <a:spLocks noGrp="1"/>
          </p:cNvSpPr>
          <p:nvPr>
            <p:ph type="sldNum" sz="quarter" idx="12"/>
          </p:nvPr>
        </p:nvSpPr>
        <p:spPr/>
        <p:txBody>
          <a:bodyPr/>
          <a:lstStyle/>
          <a:p>
            <a:fld id="{5B5060F8-BA88-4125-BF39-73487A223A29}" type="slidenum">
              <a:rPr lang="en-US" smtClean="0"/>
              <a:t>20</a:t>
            </a:fld>
            <a:endParaRPr lang="en-US"/>
          </a:p>
        </p:txBody>
      </p:sp>
      <p:sp>
        <p:nvSpPr>
          <p:cNvPr id="8" name="Title 1"/>
          <p:cNvSpPr txBox="1">
            <a:spLocks/>
          </p:cNvSpPr>
          <p:nvPr/>
        </p:nvSpPr>
        <p:spPr>
          <a:xfrm>
            <a:off x="609600" y="1325791"/>
            <a:ext cx="7254240" cy="989796"/>
          </a:xfrm>
          <a:prstGeom prst="rect">
            <a:avLst/>
          </a:prstGeom>
        </p:spPr>
        <p:txBody>
          <a:bodyPr vert="horz" lIns="91440" tIns="45720" rIns="91440" bIns="45720" rtlCol="0" anchor="ctr">
            <a:normAutofit fontScale="60000" lnSpcReduction="20000"/>
          </a:bodyPr>
          <a:lstStyle>
            <a:lvl1pPr algn="ctr" defTabSz="914400" rtl="0" eaLnBrk="1" latinLnBrk="0" hangingPunct="1">
              <a:lnSpc>
                <a:spcPct val="90000"/>
              </a:lnSpc>
              <a:spcBef>
                <a:spcPct val="0"/>
              </a:spcBef>
              <a:buNone/>
              <a:defRPr sz="4400" b="1" i="0" kern="1200" baseline="0">
                <a:solidFill>
                  <a:schemeClr val="accent6">
                    <a:lumMod val="50000"/>
                  </a:schemeClr>
                </a:solidFill>
                <a:latin typeface="Calibri" panose="020F0502020204030204" pitchFamily="34" charset="0"/>
                <a:ea typeface="+mj-ea"/>
                <a:cs typeface="+mj-cs"/>
              </a:defRPr>
            </a:lvl1pPr>
          </a:lstStyle>
          <a:p>
            <a:br>
              <a:rPr lang="en-US" dirty="0"/>
            </a:br>
            <a:r>
              <a:rPr lang="en-US" dirty="0"/>
              <a:t>Percent of Children Grades K-3 </a:t>
            </a:r>
            <a:br>
              <a:rPr lang="en-US" dirty="0"/>
            </a:br>
            <a:endParaRPr lang="en-US" dirty="0"/>
          </a:p>
        </p:txBody>
      </p:sp>
    </p:spTree>
    <p:extLst>
      <p:ext uri="{BB962C8B-B14F-4D97-AF65-F5344CB8AC3E}">
        <p14:creationId xmlns:p14="http://schemas.microsoft.com/office/powerpoint/2010/main" val="54674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Under Age 19 Enrolled In Husky A</a:t>
            </a:r>
          </a:p>
        </p:txBody>
      </p:sp>
      <p:pic>
        <p:nvPicPr>
          <p:cNvPr id="7" name="Content Placeholder 6"/>
          <p:cNvPicPr>
            <a:picLocks noGrp="1" noChangeAspect="1"/>
          </p:cNvPicPr>
          <p:nvPr>
            <p:ph idx="1"/>
          </p:nvPr>
        </p:nvPicPr>
        <p:blipFill>
          <a:blip r:embed="rId3"/>
          <a:stretch>
            <a:fillRect/>
          </a:stretch>
        </p:blipFill>
        <p:spPr>
          <a:xfrm>
            <a:off x="492370" y="1427454"/>
            <a:ext cx="7738463" cy="4897761"/>
          </a:xfrm>
          <a:prstGeom prst="rect">
            <a:avLst/>
          </a:prstGeom>
        </p:spPr>
      </p:pic>
      <p:sp>
        <p:nvSpPr>
          <p:cNvPr id="8" name="TextBox 7"/>
          <p:cNvSpPr txBox="1"/>
          <p:nvPr/>
        </p:nvSpPr>
        <p:spPr>
          <a:xfrm>
            <a:off x="8388171" y="1954402"/>
            <a:ext cx="3643594" cy="1200329"/>
          </a:xfrm>
          <a:prstGeom prst="rect">
            <a:avLst/>
          </a:prstGeom>
          <a:noFill/>
        </p:spPr>
        <p:txBody>
          <a:bodyPr wrap="square" rtlCol="0">
            <a:spAutoFit/>
          </a:bodyPr>
          <a:lstStyle/>
          <a:p>
            <a:r>
              <a:rPr lang="en-US" dirty="0">
                <a:solidFill>
                  <a:schemeClr val="accent6">
                    <a:lumMod val="50000"/>
                  </a:schemeClr>
                </a:solidFill>
              </a:rPr>
              <a:t>Data as of January of each year unless noted. </a:t>
            </a:r>
          </a:p>
          <a:p>
            <a:r>
              <a:rPr lang="en-US" dirty="0">
                <a:solidFill>
                  <a:schemeClr val="accent6">
                    <a:lumMod val="50000"/>
                  </a:schemeClr>
                </a:solidFill>
              </a:rPr>
              <a:t>Source: http://www.ctvoices.org/node/2675</a:t>
            </a:r>
          </a:p>
        </p:txBody>
      </p:sp>
      <p:sp>
        <p:nvSpPr>
          <p:cNvPr id="9" name="TextBox 8"/>
          <p:cNvSpPr txBox="1"/>
          <p:nvPr/>
        </p:nvSpPr>
        <p:spPr>
          <a:xfrm>
            <a:off x="8388170" y="3692894"/>
            <a:ext cx="1959790" cy="1200329"/>
          </a:xfrm>
          <a:prstGeom prst="rect">
            <a:avLst/>
          </a:prstGeom>
          <a:noFill/>
        </p:spPr>
        <p:txBody>
          <a:bodyPr wrap="square" rtlCol="0">
            <a:spAutoFit/>
          </a:bodyPr>
          <a:lstStyle/>
          <a:p>
            <a:pPr marL="285750" indent="-285750">
              <a:buFont typeface="Courier New" panose="02070309020205020404" pitchFamily="49" charset="0"/>
              <a:buChar char="o"/>
            </a:pPr>
            <a:r>
              <a:rPr lang="en-US" b="1" dirty="0"/>
              <a:t>1804</a:t>
            </a:r>
            <a:r>
              <a:rPr lang="en-US" dirty="0"/>
              <a:t> in Husky A and 210 in Husky B as of July 31, 2016</a:t>
            </a:r>
          </a:p>
        </p:txBody>
      </p:sp>
      <p:cxnSp>
        <p:nvCxnSpPr>
          <p:cNvPr id="11" name="Straight Connector 10"/>
          <p:cNvCxnSpPr>
            <a:cxnSpLocks/>
          </p:cNvCxnSpPr>
          <p:nvPr/>
        </p:nvCxnSpPr>
        <p:spPr>
          <a:xfrm flipV="1">
            <a:off x="8033237" y="3888349"/>
            <a:ext cx="514352" cy="222643"/>
          </a:xfrm>
          <a:prstGeom prst="line">
            <a:avLst/>
          </a:prstGeom>
        </p:spPr>
        <p:style>
          <a:lnRef idx="1">
            <a:schemeClr val="dk1"/>
          </a:lnRef>
          <a:fillRef idx="0">
            <a:schemeClr val="dk1"/>
          </a:fillRef>
          <a:effectRef idx="0">
            <a:schemeClr val="dk1"/>
          </a:effectRef>
          <a:fontRef idx="minor">
            <a:schemeClr val="tx1"/>
          </a:fontRef>
        </p:style>
      </p:cxnSp>
      <p:sp>
        <p:nvSpPr>
          <p:cNvPr id="3" name="Date Placeholder 2"/>
          <p:cNvSpPr>
            <a:spLocks noGrp="1"/>
          </p:cNvSpPr>
          <p:nvPr>
            <p:ph type="dt" sz="half" idx="10"/>
          </p:nvPr>
        </p:nvSpPr>
        <p:spPr/>
        <p:txBody>
          <a:bodyPr/>
          <a:lstStyle/>
          <a:p>
            <a:r>
              <a:rPr lang="en-US" dirty="0"/>
              <a:t>5/15/2018</a:t>
            </a:r>
          </a:p>
        </p:txBody>
      </p:sp>
      <p:sp>
        <p:nvSpPr>
          <p:cNvPr id="4" name="Slide Number Placeholder 3"/>
          <p:cNvSpPr>
            <a:spLocks noGrp="1"/>
          </p:cNvSpPr>
          <p:nvPr>
            <p:ph type="sldNum" sz="quarter" idx="12"/>
          </p:nvPr>
        </p:nvSpPr>
        <p:spPr/>
        <p:txBody>
          <a:bodyPr/>
          <a:lstStyle/>
          <a:p>
            <a:fld id="{5B5060F8-BA88-4125-BF39-73487A223A29}" type="slidenum">
              <a:rPr lang="en-US" smtClean="0"/>
              <a:t>21</a:t>
            </a:fld>
            <a:endParaRPr lang="en-US"/>
          </a:p>
        </p:txBody>
      </p:sp>
    </p:spTree>
    <p:extLst>
      <p:ext uri="{BB962C8B-B14F-4D97-AF65-F5344CB8AC3E}">
        <p14:creationId xmlns:p14="http://schemas.microsoft.com/office/powerpoint/2010/main" val="299932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 CT Physical Fitness Test</a:t>
            </a:r>
          </a:p>
        </p:txBody>
      </p:sp>
      <p:sp>
        <p:nvSpPr>
          <p:cNvPr id="3" name="Content Placeholder 2"/>
          <p:cNvSpPr>
            <a:spLocks noGrp="1"/>
          </p:cNvSpPr>
          <p:nvPr>
            <p:ph idx="1"/>
          </p:nvPr>
        </p:nvSpPr>
        <p:spPr>
          <a:xfrm>
            <a:off x="838200" y="5922642"/>
            <a:ext cx="10515600" cy="602300"/>
          </a:xfrm>
        </p:spPr>
        <p:txBody>
          <a:bodyPr>
            <a:normAutofit/>
          </a:bodyPr>
          <a:lstStyle/>
          <a:p>
            <a:pPr marL="0" indent="0">
              <a:buNone/>
            </a:pPr>
            <a:r>
              <a:rPr lang="en-US" sz="1800" dirty="0"/>
              <a:t>Source: </a:t>
            </a:r>
            <a:r>
              <a:rPr lang="en-US" sz="1800" dirty="0">
                <a:hlinkClick r:id="rId3"/>
              </a:rPr>
              <a:t>http://edsight.ct.gov/</a:t>
            </a:r>
            <a:r>
              <a:rPr lang="en-US" sz="1800" dirty="0"/>
              <a:t>  Southington, Physical Fitness Tests Trend for Grade 4</a:t>
            </a:r>
          </a:p>
        </p:txBody>
      </p:sp>
      <p:sp>
        <p:nvSpPr>
          <p:cNvPr id="4" name="Date Placeholder 3"/>
          <p:cNvSpPr>
            <a:spLocks noGrp="1"/>
          </p:cNvSpPr>
          <p:nvPr>
            <p:ph type="dt" sz="half" idx="10"/>
          </p:nvPr>
        </p:nvSpPr>
        <p:spPr/>
        <p:txBody>
          <a:bodyPr/>
          <a:lstStyle/>
          <a:p>
            <a:r>
              <a:rPr lang="en-US" dirty="0"/>
              <a:t>5/15/2018</a:t>
            </a:r>
          </a:p>
        </p:txBody>
      </p:sp>
      <p:sp>
        <p:nvSpPr>
          <p:cNvPr id="5" name="Slide Number Placeholder 4"/>
          <p:cNvSpPr>
            <a:spLocks noGrp="1"/>
          </p:cNvSpPr>
          <p:nvPr>
            <p:ph type="sldNum" sz="quarter" idx="12"/>
          </p:nvPr>
        </p:nvSpPr>
        <p:spPr/>
        <p:txBody>
          <a:bodyPr/>
          <a:lstStyle/>
          <a:p>
            <a:fld id="{5B5060F8-BA88-4125-BF39-73487A223A29}" type="slidenum">
              <a:rPr lang="en-US" smtClean="0"/>
              <a:pPr/>
              <a:t>22</a:t>
            </a:fld>
            <a:endParaRPr lang="en-US" dirty="0"/>
          </a:p>
        </p:txBody>
      </p:sp>
      <p:pic>
        <p:nvPicPr>
          <p:cNvPr id="7" name="Picture 6">
            <a:extLst>
              <a:ext uri="{FF2B5EF4-FFF2-40B4-BE49-F238E27FC236}">
                <a16:creationId xmlns:a16="http://schemas.microsoft.com/office/drawing/2014/main" id="{FC5333B4-69CA-4C7A-B247-C26DD9173B6E}"/>
              </a:ext>
            </a:extLst>
          </p:cNvPr>
          <p:cNvPicPr>
            <a:picLocks noChangeAspect="1"/>
          </p:cNvPicPr>
          <p:nvPr/>
        </p:nvPicPr>
        <p:blipFill rotWithShape="1">
          <a:blip r:embed="rId4"/>
          <a:srcRect l="18080" t="34762" r="18706" b="18810"/>
          <a:stretch/>
        </p:blipFill>
        <p:spPr>
          <a:xfrm>
            <a:off x="237981" y="1082330"/>
            <a:ext cx="11716038" cy="4840312"/>
          </a:xfrm>
          <a:prstGeom prst="rect">
            <a:avLst/>
          </a:prstGeom>
        </p:spPr>
      </p:pic>
    </p:spTree>
    <p:extLst>
      <p:ext uri="{BB962C8B-B14F-4D97-AF65-F5344CB8AC3E}">
        <p14:creationId xmlns:p14="http://schemas.microsoft.com/office/powerpoint/2010/main" val="320036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724A-1AF7-4A8A-8ADF-BCE95A021289}"/>
              </a:ext>
            </a:extLst>
          </p:cNvPr>
          <p:cNvSpPr>
            <a:spLocks noGrp="1"/>
          </p:cNvSpPr>
          <p:nvPr>
            <p:ph type="title"/>
          </p:nvPr>
        </p:nvSpPr>
        <p:spPr/>
        <p:txBody>
          <a:bodyPr/>
          <a:lstStyle/>
          <a:p>
            <a:r>
              <a:rPr lang="en-US" dirty="0"/>
              <a:t>Racial Makeup of District</a:t>
            </a:r>
          </a:p>
        </p:txBody>
      </p:sp>
      <p:pic>
        <p:nvPicPr>
          <p:cNvPr id="6" name="Content Placeholder 5">
            <a:extLst>
              <a:ext uri="{FF2B5EF4-FFF2-40B4-BE49-F238E27FC236}">
                <a16:creationId xmlns:a16="http://schemas.microsoft.com/office/drawing/2014/main" id="{6520576D-78D2-4681-959F-A76CA58423BA}"/>
              </a:ext>
            </a:extLst>
          </p:cNvPr>
          <p:cNvPicPr>
            <a:picLocks noGrp="1" noChangeAspect="1"/>
          </p:cNvPicPr>
          <p:nvPr>
            <p:ph idx="1"/>
          </p:nvPr>
        </p:nvPicPr>
        <p:blipFill rotWithShape="1">
          <a:blip r:embed="rId3"/>
          <a:srcRect l="7373" r="4429"/>
          <a:stretch/>
        </p:blipFill>
        <p:spPr>
          <a:xfrm>
            <a:off x="192505" y="1640470"/>
            <a:ext cx="3705726" cy="4116444"/>
          </a:xfrm>
          <a:prstGeom prst="rect">
            <a:avLst/>
          </a:prstGeom>
        </p:spPr>
      </p:pic>
      <p:sp>
        <p:nvSpPr>
          <p:cNvPr id="4" name="Date Placeholder 3">
            <a:extLst>
              <a:ext uri="{FF2B5EF4-FFF2-40B4-BE49-F238E27FC236}">
                <a16:creationId xmlns:a16="http://schemas.microsoft.com/office/drawing/2014/main" id="{108F0C71-A74E-4BAA-9396-2668D6DD361E}"/>
              </a:ext>
            </a:extLst>
          </p:cNvPr>
          <p:cNvSpPr>
            <a:spLocks noGrp="1"/>
          </p:cNvSpPr>
          <p:nvPr>
            <p:ph type="dt" sz="half" idx="10"/>
          </p:nvPr>
        </p:nvSpPr>
        <p:spPr/>
        <p:txBody>
          <a:bodyPr/>
          <a:lstStyle/>
          <a:p>
            <a:r>
              <a:rPr lang="en-US" dirty="0"/>
              <a:t>5/15/2018</a:t>
            </a:r>
          </a:p>
        </p:txBody>
      </p:sp>
      <p:sp>
        <p:nvSpPr>
          <p:cNvPr id="5" name="Slide Number Placeholder 4">
            <a:extLst>
              <a:ext uri="{FF2B5EF4-FFF2-40B4-BE49-F238E27FC236}">
                <a16:creationId xmlns:a16="http://schemas.microsoft.com/office/drawing/2014/main" id="{97574D89-CEB9-4784-BEA9-539CB22697F8}"/>
              </a:ext>
            </a:extLst>
          </p:cNvPr>
          <p:cNvSpPr>
            <a:spLocks noGrp="1"/>
          </p:cNvSpPr>
          <p:nvPr>
            <p:ph type="sldNum" sz="quarter" idx="12"/>
          </p:nvPr>
        </p:nvSpPr>
        <p:spPr/>
        <p:txBody>
          <a:bodyPr/>
          <a:lstStyle/>
          <a:p>
            <a:fld id="{5B5060F8-BA88-4125-BF39-73487A223A29}" type="slidenum">
              <a:rPr lang="en-US" smtClean="0"/>
              <a:pPr/>
              <a:t>23</a:t>
            </a:fld>
            <a:endParaRPr lang="en-US" dirty="0"/>
          </a:p>
        </p:txBody>
      </p:sp>
      <p:sp>
        <p:nvSpPr>
          <p:cNvPr id="7" name="TextBox 6">
            <a:extLst>
              <a:ext uri="{FF2B5EF4-FFF2-40B4-BE49-F238E27FC236}">
                <a16:creationId xmlns:a16="http://schemas.microsoft.com/office/drawing/2014/main" id="{DDDEEF91-0470-41B4-9BCE-9496A6080123}"/>
              </a:ext>
            </a:extLst>
          </p:cNvPr>
          <p:cNvSpPr txBox="1"/>
          <p:nvPr/>
        </p:nvSpPr>
        <p:spPr>
          <a:xfrm>
            <a:off x="1050758" y="1156882"/>
            <a:ext cx="10515600" cy="461665"/>
          </a:xfrm>
          <a:prstGeom prst="rect">
            <a:avLst/>
          </a:prstGeom>
          <a:noFill/>
        </p:spPr>
        <p:txBody>
          <a:bodyPr wrap="square" rtlCol="0">
            <a:spAutoFit/>
          </a:bodyPr>
          <a:lstStyle/>
          <a:p>
            <a:r>
              <a:rPr lang="en-US" sz="2400" dirty="0"/>
              <a:t>     2009                                                2013                                                2015</a:t>
            </a:r>
          </a:p>
        </p:txBody>
      </p:sp>
      <p:pic>
        <p:nvPicPr>
          <p:cNvPr id="8" name="Picture 7">
            <a:extLst>
              <a:ext uri="{FF2B5EF4-FFF2-40B4-BE49-F238E27FC236}">
                <a16:creationId xmlns:a16="http://schemas.microsoft.com/office/drawing/2014/main" id="{06068FFD-E910-4317-9D5E-00EF1AB5C58C}"/>
              </a:ext>
            </a:extLst>
          </p:cNvPr>
          <p:cNvPicPr>
            <a:picLocks noChangeAspect="1"/>
          </p:cNvPicPr>
          <p:nvPr/>
        </p:nvPicPr>
        <p:blipFill rotWithShape="1">
          <a:blip r:embed="rId4"/>
          <a:srcRect l="1863" r="3280"/>
          <a:stretch/>
        </p:blipFill>
        <p:spPr>
          <a:xfrm>
            <a:off x="7988971" y="1640470"/>
            <a:ext cx="3834061" cy="4116444"/>
          </a:xfrm>
          <a:prstGeom prst="rect">
            <a:avLst/>
          </a:prstGeom>
        </p:spPr>
      </p:pic>
      <p:pic>
        <p:nvPicPr>
          <p:cNvPr id="9" name="Picture 8">
            <a:extLst>
              <a:ext uri="{FF2B5EF4-FFF2-40B4-BE49-F238E27FC236}">
                <a16:creationId xmlns:a16="http://schemas.microsoft.com/office/drawing/2014/main" id="{31BE1552-022C-4314-956A-C9294B7C99F7}"/>
              </a:ext>
            </a:extLst>
          </p:cNvPr>
          <p:cNvPicPr>
            <a:picLocks noChangeAspect="1"/>
          </p:cNvPicPr>
          <p:nvPr/>
        </p:nvPicPr>
        <p:blipFill rotWithShape="1">
          <a:blip r:embed="rId5"/>
          <a:srcRect l="7621" r="3469"/>
          <a:stretch/>
        </p:blipFill>
        <p:spPr>
          <a:xfrm>
            <a:off x="4090738" y="1640470"/>
            <a:ext cx="3705726" cy="4116444"/>
          </a:xfrm>
          <a:prstGeom prst="rect">
            <a:avLst/>
          </a:prstGeom>
        </p:spPr>
      </p:pic>
      <p:sp>
        <p:nvSpPr>
          <p:cNvPr id="10" name="TextBox 9">
            <a:extLst>
              <a:ext uri="{FF2B5EF4-FFF2-40B4-BE49-F238E27FC236}">
                <a16:creationId xmlns:a16="http://schemas.microsoft.com/office/drawing/2014/main" id="{FE9CD565-D90D-4CD0-90DF-2D7F8A1C1ECF}"/>
              </a:ext>
            </a:extLst>
          </p:cNvPr>
          <p:cNvSpPr txBox="1"/>
          <p:nvPr/>
        </p:nvSpPr>
        <p:spPr>
          <a:xfrm>
            <a:off x="220896" y="5987018"/>
            <a:ext cx="8389705" cy="369332"/>
          </a:xfrm>
          <a:prstGeom prst="rect">
            <a:avLst/>
          </a:prstGeom>
          <a:noFill/>
        </p:spPr>
        <p:txBody>
          <a:bodyPr wrap="square" rtlCol="0">
            <a:spAutoFit/>
          </a:bodyPr>
          <a:lstStyle/>
          <a:p>
            <a:r>
              <a:rPr lang="en-US" dirty="0">
                <a:solidFill>
                  <a:schemeClr val="accent6">
                    <a:lumMod val="50000"/>
                  </a:schemeClr>
                </a:solidFill>
              </a:rPr>
              <a:t>Source: ocrdata.ed.gov - Southington, LEA Summary of Selected Facts, 2009, 2013, 2015</a:t>
            </a:r>
          </a:p>
        </p:txBody>
      </p:sp>
    </p:spTree>
    <p:extLst>
      <p:ext uri="{BB962C8B-B14F-4D97-AF65-F5344CB8AC3E}">
        <p14:creationId xmlns:p14="http://schemas.microsoft.com/office/powerpoint/2010/main" val="990509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05E8-6E58-4DA5-8C7C-C4C9107AC14B}"/>
              </a:ext>
            </a:extLst>
          </p:cNvPr>
          <p:cNvSpPr>
            <a:spLocks noGrp="1"/>
          </p:cNvSpPr>
          <p:nvPr>
            <p:ph type="title"/>
          </p:nvPr>
        </p:nvSpPr>
        <p:spPr/>
        <p:txBody>
          <a:bodyPr/>
          <a:lstStyle/>
          <a:p>
            <a:r>
              <a:rPr lang="en-US" dirty="0"/>
              <a:t>Race/Ethnicity of Preschool Program -2015</a:t>
            </a:r>
          </a:p>
        </p:txBody>
      </p:sp>
      <p:pic>
        <p:nvPicPr>
          <p:cNvPr id="6" name="Content Placeholder 5">
            <a:extLst>
              <a:ext uri="{FF2B5EF4-FFF2-40B4-BE49-F238E27FC236}">
                <a16:creationId xmlns:a16="http://schemas.microsoft.com/office/drawing/2014/main" id="{86F42802-D43E-4FC8-B7C7-A1EF83DC7D9F}"/>
              </a:ext>
            </a:extLst>
          </p:cNvPr>
          <p:cNvPicPr>
            <a:picLocks noGrp="1" noChangeAspect="1"/>
          </p:cNvPicPr>
          <p:nvPr>
            <p:ph idx="1"/>
          </p:nvPr>
        </p:nvPicPr>
        <p:blipFill rotWithShape="1">
          <a:blip r:embed="rId3"/>
          <a:srcRect l="251" r="2537" b="3360"/>
          <a:stretch/>
        </p:blipFill>
        <p:spPr>
          <a:xfrm>
            <a:off x="700992" y="1002679"/>
            <a:ext cx="10515600" cy="4984184"/>
          </a:xfrm>
          <a:prstGeom prst="rect">
            <a:avLst/>
          </a:prstGeom>
        </p:spPr>
      </p:pic>
      <p:sp>
        <p:nvSpPr>
          <p:cNvPr id="4" name="Date Placeholder 3">
            <a:extLst>
              <a:ext uri="{FF2B5EF4-FFF2-40B4-BE49-F238E27FC236}">
                <a16:creationId xmlns:a16="http://schemas.microsoft.com/office/drawing/2014/main" id="{A5DD705D-8E4E-44CF-BBB8-1F75C6C40201}"/>
              </a:ext>
            </a:extLst>
          </p:cNvPr>
          <p:cNvSpPr>
            <a:spLocks noGrp="1"/>
          </p:cNvSpPr>
          <p:nvPr>
            <p:ph type="dt" sz="half" idx="10"/>
          </p:nvPr>
        </p:nvSpPr>
        <p:spPr/>
        <p:txBody>
          <a:bodyPr/>
          <a:lstStyle/>
          <a:p>
            <a:r>
              <a:rPr lang="en-US" dirty="0"/>
              <a:t>5/15/2018</a:t>
            </a:r>
          </a:p>
        </p:txBody>
      </p:sp>
      <p:sp>
        <p:nvSpPr>
          <p:cNvPr id="5" name="Slide Number Placeholder 4">
            <a:extLst>
              <a:ext uri="{FF2B5EF4-FFF2-40B4-BE49-F238E27FC236}">
                <a16:creationId xmlns:a16="http://schemas.microsoft.com/office/drawing/2014/main" id="{279658CB-81A6-41FF-ABCE-5437B2BCF0E7}"/>
              </a:ext>
            </a:extLst>
          </p:cNvPr>
          <p:cNvSpPr>
            <a:spLocks noGrp="1"/>
          </p:cNvSpPr>
          <p:nvPr>
            <p:ph type="sldNum" sz="quarter" idx="12"/>
          </p:nvPr>
        </p:nvSpPr>
        <p:spPr/>
        <p:txBody>
          <a:bodyPr/>
          <a:lstStyle/>
          <a:p>
            <a:fld id="{5B5060F8-BA88-4125-BF39-73487A223A29}" type="slidenum">
              <a:rPr lang="en-US" smtClean="0"/>
              <a:pPr/>
              <a:t>24</a:t>
            </a:fld>
            <a:endParaRPr lang="en-US" dirty="0"/>
          </a:p>
        </p:txBody>
      </p:sp>
      <p:sp>
        <p:nvSpPr>
          <p:cNvPr id="7" name="TextBox 6">
            <a:extLst>
              <a:ext uri="{FF2B5EF4-FFF2-40B4-BE49-F238E27FC236}">
                <a16:creationId xmlns:a16="http://schemas.microsoft.com/office/drawing/2014/main" id="{872415A4-B707-4135-8454-7F1EE8B314E7}"/>
              </a:ext>
            </a:extLst>
          </p:cNvPr>
          <p:cNvSpPr txBox="1"/>
          <p:nvPr/>
        </p:nvSpPr>
        <p:spPr>
          <a:xfrm>
            <a:off x="220897" y="5987018"/>
            <a:ext cx="7774974" cy="369332"/>
          </a:xfrm>
          <a:prstGeom prst="rect">
            <a:avLst/>
          </a:prstGeom>
          <a:noFill/>
        </p:spPr>
        <p:txBody>
          <a:bodyPr wrap="square" rtlCol="0">
            <a:spAutoFit/>
          </a:bodyPr>
          <a:lstStyle/>
          <a:p>
            <a:r>
              <a:rPr lang="en-US" dirty="0">
                <a:solidFill>
                  <a:schemeClr val="accent6">
                    <a:lumMod val="50000"/>
                  </a:schemeClr>
                </a:solidFill>
              </a:rPr>
              <a:t>Source: ocrdata.ed.gov - Southington, LEA Summary of Selected Facts, 2015</a:t>
            </a:r>
          </a:p>
        </p:txBody>
      </p:sp>
    </p:spTree>
    <p:extLst>
      <p:ext uri="{BB962C8B-B14F-4D97-AF65-F5344CB8AC3E}">
        <p14:creationId xmlns:p14="http://schemas.microsoft.com/office/powerpoint/2010/main" val="76829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A22D-C42A-4976-81D4-28C426692C4B}"/>
              </a:ext>
            </a:extLst>
          </p:cNvPr>
          <p:cNvSpPr>
            <a:spLocks noGrp="1"/>
          </p:cNvSpPr>
          <p:nvPr>
            <p:ph type="title"/>
          </p:nvPr>
        </p:nvSpPr>
        <p:spPr/>
        <p:txBody>
          <a:bodyPr/>
          <a:lstStyle/>
          <a:p>
            <a:r>
              <a:rPr lang="en-US" dirty="0"/>
              <a:t>Retained in Kindergarten</a:t>
            </a:r>
          </a:p>
        </p:txBody>
      </p:sp>
      <p:pic>
        <p:nvPicPr>
          <p:cNvPr id="6" name="Content Placeholder 5">
            <a:extLst>
              <a:ext uri="{FF2B5EF4-FFF2-40B4-BE49-F238E27FC236}">
                <a16:creationId xmlns:a16="http://schemas.microsoft.com/office/drawing/2014/main" id="{264A3EAA-6E62-4F70-8ADB-1731B8618943}"/>
              </a:ext>
            </a:extLst>
          </p:cNvPr>
          <p:cNvPicPr>
            <a:picLocks noGrp="1" noChangeAspect="1"/>
          </p:cNvPicPr>
          <p:nvPr>
            <p:ph idx="1"/>
          </p:nvPr>
        </p:nvPicPr>
        <p:blipFill>
          <a:blip r:embed="rId3"/>
          <a:stretch>
            <a:fillRect/>
          </a:stretch>
        </p:blipFill>
        <p:spPr>
          <a:xfrm>
            <a:off x="2946093" y="1010653"/>
            <a:ext cx="5881176" cy="5785195"/>
          </a:xfrm>
          <a:prstGeom prst="rect">
            <a:avLst/>
          </a:prstGeom>
        </p:spPr>
      </p:pic>
      <p:sp>
        <p:nvSpPr>
          <p:cNvPr id="4" name="Date Placeholder 3">
            <a:extLst>
              <a:ext uri="{FF2B5EF4-FFF2-40B4-BE49-F238E27FC236}">
                <a16:creationId xmlns:a16="http://schemas.microsoft.com/office/drawing/2014/main" id="{FFBF09D6-917E-43BD-9C36-ED9F9F086E95}"/>
              </a:ext>
            </a:extLst>
          </p:cNvPr>
          <p:cNvSpPr>
            <a:spLocks noGrp="1"/>
          </p:cNvSpPr>
          <p:nvPr>
            <p:ph type="dt" sz="half" idx="10"/>
          </p:nvPr>
        </p:nvSpPr>
        <p:spPr/>
        <p:txBody>
          <a:bodyPr/>
          <a:lstStyle/>
          <a:p>
            <a:r>
              <a:rPr lang="en-US" dirty="0"/>
              <a:t>5/15/2018</a:t>
            </a:r>
          </a:p>
        </p:txBody>
      </p:sp>
      <p:sp>
        <p:nvSpPr>
          <p:cNvPr id="5" name="Slide Number Placeholder 4">
            <a:extLst>
              <a:ext uri="{FF2B5EF4-FFF2-40B4-BE49-F238E27FC236}">
                <a16:creationId xmlns:a16="http://schemas.microsoft.com/office/drawing/2014/main" id="{79CA3B2E-4082-414B-9803-308002E0C8A5}"/>
              </a:ext>
            </a:extLst>
          </p:cNvPr>
          <p:cNvSpPr>
            <a:spLocks noGrp="1"/>
          </p:cNvSpPr>
          <p:nvPr>
            <p:ph type="sldNum" sz="quarter" idx="12"/>
          </p:nvPr>
        </p:nvSpPr>
        <p:spPr/>
        <p:txBody>
          <a:bodyPr/>
          <a:lstStyle/>
          <a:p>
            <a:fld id="{5B5060F8-BA88-4125-BF39-73487A223A29}" type="slidenum">
              <a:rPr lang="en-US" smtClean="0"/>
              <a:pPr/>
              <a:t>25</a:t>
            </a:fld>
            <a:endParaRPr lang="en-US" dirty="0"/>
          </a:p>
        </p:txBody>
      </p:sp>
      <p:sp>
        <p:nvSpPr>
          <p:cNvPr id="7" name="TextBox 6">
            <a:extLst>
              <a:ext uri="{FF2B5EF4-FFF2-40B4-BE49-F238E27FC236}">
                <a16:creationId xmlns:a16="http://schemas.microsoft.com/office/drawing/2014/main" id="{A17BE3B7-6E16-4456-BD7B-34EF9FE2DA39}"/>
              </a:ext>
            </a:extLst>
          </p:cNvPr>
          <p:cNvSpPr txBox="1"/>
          <p:nvPr/>
        </p:nvSpPr>
        <p:spPr>
          <a:xfrm>
            <a:off x="0" y="4094049"/>
            <a:ext cx="2101516" cy="1200329"/>
          </a:xfrm>
          <a:prstGeom prst="rect">
            <a:avLst/>
          </a:prstGeom>
          <a:noFill/>
        </p:spPr>
        <p:txBody>
          <a:bodyPr wrap="square" rtlCol="0">
            <a:spAutoFit/>
          </a:bodyPr>
          <a:lstStyle/>
          <a:p>
            <a:r>
              <a:rPr lang="en-US" dirty="0">
                <a:solidFill>
                  <a:schemeClr val="accent6">
                    <a:lumMod val="50000"/>
                  </a:schemeClr>
                </a:solidFill>
              </a:rPr>
              <a:t>Source: ocrdata.ed.gov - Southington, Retention 2015</a:t>
            </a:r>
          </a:p>
        </p:txBody>
      </p:sp>
      <p:sp>
        <p:nvSpPr>
          <p:cNvPr id="8" name="TextBox 7">
            <a:extLst>
              <a:ext uri="{FF2B5EF4-FFF2-40B4-BE49-F238E27FC236}">
                <a16:creationId xmlns:a16="http://schemas.microsoft.com/office/drawing/2014/main" id="{427B93E9-96AD-4A13-99D3-F2E037F22FCE}"/>
              </a:ext>
            </a:extLst>
          </p:cNvPr>
          <p:cNvSpPr txBox="1"/>
          <p:nvPr/>
        </p:nvSpPr>
        <p:spPr>
          <a:xfrm>
            <a:off x="112290" y="1387715"/>
            <a:ext cx="2598826" cy="2308324"/>
          </a:xfrm>
          <a:prstGeom prst="rect">
            <a:avLst/>
          </a:prstGeom>
          <a:noFill/>
        </p:spPr>
        <p:txBody>
          <a:bodyPr wrap="square" rtlCol="0">
            <a:spAutoFit/>
          </a:bodyPr>
          <a:lstStyle/>
          <a:p>
            <a:r>
              <a:rPr lang="en-US" sz="2400" dirty="0">
                <a:solidFill>
                  <a:schemeClr val="accent6">
                    <a:lumMod val="50000"/>
                  </a:schemeClr>
                </a:solidFill>
              </a:rPr>
              <a:t>Compared to overall enrollment, what is the race/ethnicity of students retained in Kindergarten?</a:t>
            </a:r>
          </a:p>
        </p:txBody>
      </p:sp>
    </p:spTree>
    <p:extLst>
      <p:ext uri="{BB962C8B-B14F-4D97-AF65-F5344CB8AC3E}">
        <p14:creationId xmlns:p14="http://schemas.microsoft.com/office/powerpoint/2010/main" val="253038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CE33-FD78-4856-B65B-7F6B6DF90D5B}"/>
              </a:ext>
            </a:extLst>
          </p:cNvPr>
          <p:cNvSpPr>
            <a:spLocks noGrp="1"/>
          </p:cNvSpPr>
          <p:nvPr>
            <p:ph type="title"/>
          </p:nvPr>
        </p:nvSpPr>
        <p:spPr/>
        <p:txBody>
          <a:bodyPr/>
          <a:lstStyle/>
          <a:p>
            <a:r>
              <a:rPr lang="en-US" dirty="0"/>
              <a:t>Educators by Race/Ethnicity 2016-2017</a:t>
            </a:r>
          </a:p>
        </p:txBody>
      </p:sp>
      <p:pic>
        <p:nvPicPr>
          <p:cNvPr id="6" name="Content Placeholder 5">
            <a:extLst>
              <a:ext uri="{FF2B5EF4-FFF2-40B4-BE49-F238E27FC236}">
                <a16:creationId xmlns:a16="http://schemas.microsoft.com/office/drawing/2014/main" id="{5B78E3C2-FA91-443F-98EB-5808C559C036}"/>
              </a:ext>
            </a:extLst>
          </p:cNvPr>
          <p:cNvPicPr>
            <a:picLocks noGrp="1" noChangeAspect="1"/>
          </p:cNvPicPr>
          <p:nvPr>
            <p:ph idx="1"/>
          </p:nvPr>
        </p:nvPicPr>
        <p:blipFill rotWithShape="1">
          <a:blip r:embed="rId3"/>
          <a:srcRect t="7860"/>
          <a:stretch/>
        </p:blipFill>
        <p:spPr>
          <a:xfrm>
            <a:off x="1026073" y="1074822"/>
            <a:ext cx="7952066" cy="5089024"/>
          </a:xfrm>
          <a:prstGeom prst="rect">
            <a:avLst/>
          </a:prstGeom>
        </p:spPr>
      </p:pic>
      <p:sp>
        <p:nvSpPr>
          <p:cNvPr id="4" name="Date Placeholder 3">
            <a:extLst>
              <a:ext uri="{FF2B5EF4-FFF2-40B4-BE49-F238E27FC236}">
                <a16:creationId xmlns:a16="http://schemas.microsoft.com/office/drawing/2014/main" id="{679EF146-0966-420A-A1CD-FE048523BBDC}"/>
              </a:ext>
            </a:extLst>
          </p:cNvPr>
          <p:cNvSpPr>
            <a:spLocks noGrp="1"/>
          </p:cNvSpPr>
          <p:nvPr>
            <p:ph type="dt" sz="half" idx="10"/>
          </p:nvPr>
        </p:nvSpPr>
        <p:spPr/>
        <p:txBody>
          <a:bodyPr/>
          <a:lstStyle/>
          <a:p>
            <a:r>
              <a:rPr lang="en-US" dirty="0"/>
              <a:t>5/15/2018</a:t>
            </a:r>
          </a:p>
        </p:txBody>
      </p:sp>
      <p:sp>
        <p:nvSpPr>
          <p:cNvPr id="5" name="Slide Number Placeholder 4">
            <a:extLst>
              <a:ext uri="{FF2B5EF4-FFF2-40B4-BE49-F238E27FC236}">
                <a16:creationId xmlns:a16="http://schemas.microsoft.com/office/drawing/2014/main" id="{B5E566F8-5627-4293-A1E1-8E6A02BB3532}"/>
              </a:ext>
            </a:extLst>
          </p:cNvPr>
          <p:cNvSpPr>
            <a:spLocks noGrp="1"/>
          </p:cNvSpPr>
          <p:nvPr>
            <p:ph type="sldNum" sz="quarter" idx="12"/>
          </p:nvPr>
        </p:nvSpPr>
        <p:spPr/>
        <p:txBody>
          <a:bodyPr/>
          <a:lstStyle/>
          <a:p>
            <a:fld id="{5B5060F8-BA88-4125-BF39-73487A223A29}" type="slidenum">
              <a:rPr lang="en-US" smtClean="0"/>
              <a:pPr/>
              <a:t>26</a:t>
            </a:fld>
            <a:endParaRPr lang="en-US" dirty="0"/>
          </a:p>
        </p:txBody>
      </p:sp>
      <p:sp>
        <p:nvSpPr>
          <p:cNvPr id="7" name="TextBox 6">
            <a:extLst>
              <a:ext uri="{FF2B5EF4-FFF2-40B4-BE49-F238E27FC236}">
                <a16:creationId xmlns:a16="http://schemas.microsoft.com/office/drawing/2014/main" id="{BF421826-B6E5-434B-B04D-17491CB35B62}"/>
              </a:ext>
            </a:extLst>
          </p:cNvPr>
          <p:cNvSpPr txBox="1"/>
          <p:nvPr/>
        </p:nvSpPr>
        <p:spPr>
          <a:xfrm>
            <a:off x="9385169" y="2690336"/>
            <a:ext cx="2806831" cy="1477328"/>
          </a:xfrm>
          <a:prstGeom prst="rect">
            <a:avLst/>
          </a:prstGeom>
          <a:noFill/>
        </p:spPr>
        <p:txBody>
          <a:bodyPr wrap="square" rtlCol="0">
            <a:spAutoFit/>
          </a:bodyPr>
          <a:lstStyle/>
          <a:p>
            <a:r>
              <a:rPr lang="en-US" dirty="0">
                <a:solidFill>
                  <a:schemeClr val="accent6">
                    <a:lumMod val="50000"/>
                  </a:schemeClr>
                </a:solidFill>
              </a:rPr>
              <a:t>Source: </a:t>
            </a:r>
            <a:r>
              <a:rPr lang="en-US" dirty="0" err="1">
                <a:solidFill>
                  <a:schemeClr val="accent6">
                    <a:lumMod val="50000"/>
                  </a:schemeClr>
                </a:solidFill>
              </a:rPr>
              <a:t>Edsights</a:t>
            </a:r>
            <a:r>
              <a:rPr lang="en-US" dirty="0">
                <a:solidFill>
                  <a:schemeClr val="accent6">
                    <a:lumMod val="50000"/>
                  </a:schemeClr>
                </a:solidFill>
              </a:rPr>
              <a:t> - District Profile and Performance Report for School Year 2016-17</a:t>
            </a:r>
          </a:p>
          <a:p>
            <a:r>
              <a:rPr lang="en-US" dirty="0">
                <a:solidFill>
                  <a:schemeClr val="accent6">
                    <a:lumMod val="50000"/>
                  </a:schemeClr>
                </a:solidFill>
              </a:rPr>
              <a:t>Southington School District</a:t>
            </a:r>
          </a:p>
        </p:txBody>
      </p:sp>
    </p:spTree>
    <p:extLst>
      <p:ext uri="{BB962C8B-B14F-4D97-AF65-F5344CB8AC3E}">
        <p14:creationId xmlns:p14="http://schemas.microsoft.com/office/powerpoint/2010/main" val="327788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With Preschool Experience</a:t>
            </a:r>
          </a:p>
        </p:txBody>
      </p:sp>
      <p:sp>
        <p:nvSpPr>
          <p:cNvPr id="4" name="Date Placeholder 3"/>
          <p:cNvSpPr>
            <a:spLocks noGrp="1"/>
          </p:cNvSpPr>
          <p:nvPr>
            <p:ph type="dt" sz="half" idx="10"/>
          </p:nvPr>
        </p:nvSpPr>
        <p:spPr/>
        <p:txBody>
          <a:bodyPr/>
          <a:lstStyle/>
          <a:p>
            <a:r>
              <a:rPr lang="en-US" dirty="0"/>
              <a:t>5/15/2018</a:t>
            </a:r>
          </a:p>
        </p:txBody>
      </p:sp>
      <p:sp>
        <p:nvSpPr>
          <p:cNvPr id="5" name="Slide Number Placeholder 4"/>
          <p:cNvSpPr>
            <a:spLocks noGrp="1"/>
          </p:cNvSpPr>
          <p:nvPr>
            <p:ph type="sldNum" sz="quarter" idx="12"/>
          </p:nvPr>
        </p:nvSpPr>
        <p:spPr/>
        <p:txBody>
          <a:bodyPr/>
          <a:lstStyle/>
          <a:p>
            <a:fld id="{5B5060F8-BA88-4125-BF39-73487A223A29}" type="slidenum">
              <a:rPr lang="en-US" smtClean="0"/>
              <a:pPr/>
              <a:t>27</a:t>
            </a:fld>
            <a:endParaRPr lang="en-US" dirty="0"/>
          </a:p>
        </p:txBody>
      </p:sp>
      <p:sp>
        <p:nvSpPr>
          <p:cNvPr id="7" name="Content Placeholder 7"/>
          <p:cNvSpPr txBox="1">
            <a:spLocks/>
          </p:cNvSpPr>
          <p:nvPr/>
        </p:nvSpPr>
        <p:spPr>
          <a:xfrm>
            <a:off x="402114" y="5708275"/>
            <a:ext cx="5970808" cy="59093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Source: Connecticut State Department of Education and Southington Public Schools (2015-2017)</a:t>
            </a:r>
          </a:p>
        </p:txBody>
      </p:sp>
      <p:pic>
        <p:nvPicPr>
          <p:cNvPr id="13" name="Content Placeholder 12">
            <a:extLst>
              <a:ext uri="{FF2B5EF4-FFF2-40B4-BE49-F238E27FC236}">
                <a16:creationId xmlns:a16="http://schemas.microsoft.com/office/drawing/2014/main" id="{E1A4CFBF-EE5C-4A3F-832B-2D642A8E36A0}"/>
              </a:ext>
            </a:extLst>
          </p:cNvPr>
          <p:cNvPicPr>
            <a:picLocks noGrp="1" noChangeAspect="1"/>
          </p:cNvPicPr>
          <p:nvPr>
            <p:ph idx="1"/>
          </p:nvPr>
        </p:nvPicPr>
        <p:blipFill>
          <a:blip r:embed="rId3"/>
          <a:stretch>
            <a:fillRect/>
          </a:stretch>
        </p:blipFill>
        <p:spPr>
          <a:xfrm>
            <a:off x="475484" y="1062210"/>
            <a:ext cx="10687187" cy="4460429"/>
          </a:xfrm>
          <a:prstGeom prst="rect">
            <a:avLst/>
          </a:prstGeom>
        </p:spPr>
      </p:pic>
    </p:spTree>
    <p:extLst>
      <p:ext uri="{BB962C8B-B14F-4D97-AF65-F5344CB8AC3E}">
        <p14:creationId xmlns:p14="http://schemas.microsoft.com/office/powerpoint/2010/main" val="41705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Events</a:t>
            </a:r>
          </a:p>
        </p:txBody>
      </p:sp>
      <p:sp>
        <p:nvSpPr>
          <p:cNvPr id="3" name="Content Placeholder 2"/>
          <p:cNvSpPr>
            <a:spLocks noGrp="1"/>
          </p:cNvSpPr>
          <p:nvPr>
            <p:ph idx="1"/>
          </p:nvPr>
        </p:nvSpPr>
        <p:spPr>
          <a:xfrm>
            <a:off x="487680" y="1387715"/>
            <a:ext cx="11704320" cy="4610420"/>
          </a:xfrm>
        </p:spPr>
        <p:txBody>
          <a:bodyPr>
            <a:normAutofit fontScale="92500" lnSpcReduction="10000"/>
          </a:bodyPr>
          <a:lstStyle/>
          <a:p>
            <a:r>
              <a:rPr lang="en-US" dirty="0"/>
              <a:t>Touch-A-Truck – May 19, 2018</a:t>
            </a:r>
          </a:p>
          <a:p>
            <a:r>
              <a:rPr lang="en-US" dirty="0"/>
              <a:t>Car Seat Safety Check – June 6, 2018</a:t>
            </a:r>
          </a:p>
          <a:p>
            <a:r>
              <a:rPr lang="en-US" dirty="0"/>
              <a:t>Bicycle Safety Rodeo – July 2018</a:t>
            </a:r>
          </a:p>
          <a:p>
            <a:r>
              <a:rPr lang="en-US" dirty="0"/>
              <a:t>Gardening with Young Children Provider Workshop</a:t>
            </a:r>
          </a:p>
          <a:p>
            <a:r>
              <a:rPr lang="en-US" dirty="0"/>
              <a:t>Nutrition Workshops </a:t>
            </a:r>
          </a:p>
          <a:p>
            <a:r>
              <a:rPr lang="en-US" dirty="0"/>
              <a:t>Impact of Childhood Trauma Workshop</a:t>
            </a:r>
          </a:p>
          <a:p>
            <a:r>
              <a:rPr lang="en-US" dirty="0"/>
              <a:t>Behavior and Social-Emotional Provider Workshop</a:t>
            </a:r>
          </a:p>
          <a:p>
            <a:r>
              <a:rPr lang="en-US" dirty="0"/>
              <a:t>Kindergarten Readiness Series – October 2018</a:t>
            </a:r>
          </a:p>
        </p:txBody>
      </p:sp>
      <p:sp>
        <p:nvSpPr>
          <p:cNvPr id="4" name="Date Placeholder 3"/>
          <p:cNvSpPr>
            <a:spLocks noGrp="1"/>
          </p:cNvSpPr>
          <p:nvPr>
            <p:ph type="dt" sz="half" idx="10"/>
          </p:nvPr>
        </p:nvSpPr>
        <p:spPr/>
        <p:txBody>
          <a:bodyPr/>
          <a:lstStyle/>
          <a:p>
            <a:r>
              <a:rPr lang="en-US" dirty="0"/>
              <a:t>5/15/2018</a:t>
            </a:r>
          </a:p>
        </p:txBody>
      </p:sp>
      <p:sp>
        <p:nvSpPr>
          <p:cNvPr id="5" name="Slide Number Placeholder 4"/>
          <p:cNvSpPr>
            <a:spLocks noGrp="1"/>
          </p:cNvSpPr>
          <p:nvPr>
            <p:ph type="sldNum" sz="quarter" idx="12"/>
          </p:nvPr>
        </p:nvSpPr>
        <p:spPr/>
        <p:txBody>
          <a:bodyPr/>
          <a:lstStyle/>
          <a:p>
            <a:fld id="{5B5060F8-BA88-4125-BF39-73487A223A29}" type="slidenum">
              <a:rPr lang="en-US" smtClean="0"/>
              <a:t>28</a:t>
            </a:fld>
            <a:endParaRPr lang="en-US"/>
          </a:p>
        </p:txBody>
      </p:sp>
    </p:spTree>
    <p:extLst>
      <p:ext uri="{BB962C8B-B14F-4D97-AF65-F5344CB8AC3E}">
        <p14:creationId xmlns:p14="http://schemas.microsoft.com/office/powerpoint/2010/main" val="2674858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the ECCS</a:t>
            </a:r>
          </a:p>
        </p:txBody>
      </p:sp>
      <p:sp>
        <p:nvSpPr>
          <p:cNvPr id="3" name="Content Placeholder 2"/>
          <p:cNvSpPr>
            <a:spLocks noGrp="1"/>
          </p:cNvSpPr>
          <p:nvPr>
            <p:ph idx="1"/>
          </p:nvPr>
        </p:nvSpPr>
        <p:spPr>
          <a:xfrm>
            <a:off x="487680" y="1387715"/>
            <a:ext cx="10356783" cy="4852664"/>
          </a:xfrm>
        </p:spPr>
        <p:txBody>
          <a:bodyPr>
            <a:normAutofit/>
          </a:bodyPr>
          <a:lstStyle/>
          <a:p>
            <a:r>
              <a:rPr lang="en-US" dirty="0"/>
              <a:t>Tell a Young Family</a:t>
            </a:r>
          </a:p>
          <a:p>
            <a:r>
              <a:rPr lang="en-US" dirty="0"/>
              <a:t>Attend a Workshop</a:t>
            </a:r>
          </a:p>
          <a:p>
            <a:r>
              <a:rPr lang="en-US" dirty="0"/>
              <a:t>Make a Donation</a:t>
            </a:r>
          </a:p>
          <a:p>
            <a:r>
              <a:rPr lang="en-US" dirty="0"/>
              <a:t>Volunteer</a:t>
            </a:r>
          </a:p>
          <a:p>
            <a:r>
              <a:rPr lang="en-US" dirty="0"/>
              <a:t>Join Board</a:t>
            </a:r>
          </a:p>
          <a:p>
            <a:r>
              <a:rPr lang="en-US" dirty="0"/>
              <a:t>Attend Fundraiser</a:t>
            </a:r>
          </a:p>
          <a:p>
            <a:r>
              <a:rPr lang="en-US" dirty="0"/>
              <a:t>Follow, Like, Share Us on Social Media</a:t>
            </a:r>
          </a:p>
        </p:txBody>
      </p:sp>
      <p:sp>
        <p:nvSpPr>
          <p:cNvPr id="4" name="Date Placeholder 3"/>
          <p:cNvSpPr>
            <a:spLocks noGrp="1"/>
          </p:cNvSpPr>
          <p:nvPr>
            <p:ph type="dt" sz="half" idx="10"/>
          </p:nvPr>
        </p:nvSpPr>
        <p:spPr/>
        <p:txBody>
          <a:bodyPr/>
          <a:lstStyle/>
          <a:p>
            <a:r>
              <a:rPr lang="en-US" dirty="0"/>
              <a:t>5/15/2018</a:t>
            </a:r>
          </a:p>
        </p:txBody>
      </p:sp>
      <p:sp>
        <p:nvSpPr>
          <p:cNvPr id="5" name="Slide Number Placeholder 4"/>
          <p:cNvSpPr>
            <a:spLocks noGrp="1"/>
          </p:cNvSpPr>
          <p:nvPr>
            <p:ph type="sldNum" sz="quarter" idx="12"/>
          </p:nvPr>
        </p:nvSpPr>
        <p:spPr/>
        <p:txBody>
          <a:bodyPr/>
          <a:lstStyle/>
          <a:p>
            <a:fld id="{5B5060F8-BA88-4125-BF39-73487A223A29}" type="slidenum">
              <a:rPr lang="en-US" smtClean="0"/>
              <a:t>29</a:t>
            </a:fld>
            <a:endParaRPr lang="en-US"/>
          </a:p>
        </p:txBody>
      </p:sp>
    </p:spTree>
    <p:extLst>
      <p:ext uri="{BB962C8B-B14F-4D97-AF65-F5344CB8AC3E}">
        <p14:creationId xmlns:p14="http://schemas.microsoft.com/office/powerpoint/2010/main" val="308300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8F13A-B3C1-4FB6-9082-80716780B5FC}"/>
              </a:ext>
            </a:extLst>
          </p:cNvPr>
          <p:cNvSpPr>
            <a:spLocks noGrp="1"/>
          </p:cNvSpPr>
          <p:nvPr>
            <p:ph idx="1"/>
          </p:nvPr>
        </p:nvSpPr>
        <p:spPr>
          <a:xfrm>
            <a:off x="5181600" y="1577020"/>
            <a:ext cx="6161046" cy="4351338"/>
          </a:xfrm>
        </p:spPr>
        <p:txBody>
          <a:bodyPr/>
          <a:lstStyle/>
          <a:p>
            <a:pPr marL="0" indent="0" algn="ctr">
              <a:buNone/>
            </a:pPr>
            <a:r>
              <a:rPr lang="en-US" dirty="0"/>
              <a:t>David J. </a:t>
            </a:r>
            <a:r>
              <a:rPr lang="en-US" dirty="0" err="1"/>
              <a:t>Obedzinski</a:t>
            </a:r>
            <a:endParaRPr lang="en-US" dirty="0"/>
          </a:p>
          <a:p>
            <a:pPr marL="0" indent="0" algn="ctr">
              <a:buNone/>
            </a:pPr>
            <a:r>
              <a:rPr lang="en-US" dirty="0"/>
              <a:t>President</a:t>
            </a:r>
          </a:p>
          <a:p>
            <a:pPr marL="0" indent="0" algn="ctr">
              <a:buNone/>
            </a:pPr>
            <a:r>
              <a:rPr lang="en-US" dirty="0">
                <a:hlinkClick r:id="rId3"/>
              </a:rPr>
              <a:t>david@cfgnb.org</a:t>
            </a:r>
            <a:br>
              <a:rPr lang="en-US" b="1" dirty="0"/>
            </a:br>
            <a:r>
              <a:rPr lang="en-US" dirty="0"/>
              <a:t>cfgnb.org   </a:t>
            </a:r>
            <a:br>
              <a:rPr lang="en-US" dirty="0"/>
            </a:br>
            <a:endParaRPr lang="en-US" dirty="0"/>
          </a:p>
        </p:txBody>
      </p:sp>
      <p:sp>
        <p:nvSpPr>
          <p:cNvPr id="4" name="Date Placeholder 3">
            <a:extLst>
              <a:ext uri="{FF2B5EF4-FFF2-40B4-BE49-F238E27FC236}">
                <a16:creationId xmlns:a16="http://schemas.microsoft.com/office/drawing/2014/main" id="{46ED8278-B01C-4E9B-B42D-216DF230FB70}"/>
              </a:ext>
            </a:extLst>
          </p:cNvPr>
          <p:cNvSpPr>
            <a:spLocks noGrp="1"/>
          </p:cNvSpPr>
          <p:nvPr>
            <p:ph type="dt" sz="half" idx="10"/>
          </p:nvPr>
        </p:nvSpPr>
        <p:spPr/>
        <p:txBody>
          <a:bodyPr/>
          <a:lstStyle/>
          <a:p>
            <a:r>
              <a:rPr lang="en-US" dirty="0"/>
              <a:t>5/15/2018</a:t>
            </a:r>
          </a:p>
        </p:txBody>
      </p:sp>
      <p:sp>
        <p:nvSpPr>
          <p:cNvPr id="5" name="Slide Number Placeholder 4">
            <a:extLst>
              <a:ext uri="{FF2B5EF4-FFF2-40B4-BE49-F238E27FC236}">
                <a16:creationId xmlns:a16="http://schemas.microsoft.com/office/drawing/2014/main" id="{16B075C2-6D4F-4EC0-BC92-C0BAF1C3B176}"/>
              </a:ext>
            </a:extLst>
          </p:cNvPr>
          <p:cNvSpPr>
            <a:spLocks noGrp="1"/>
          </p:cNvSpPr>
          <p:nvPr>
            <p:ph type="sldNum" sz="quarter" idx="12"/>
          </p:nvPr>
        </p:nvSpPr>
        <p:spPr/>
        <p:txBody>
          <a:bodyPr/>
          <a:lstStyle/>
          <a:p>
            <a:fld id="{5B5060F8-BA88-4125-BF39-73487A223A29}" type="slidenum">
              <a:rPr lang="en-US" smtClean="0"/>
              <a:pPr/>
              <a:t>3</a:t>
            </a:fld>
            <a:endParaRPr lang="en-US" dirty="0"/>
          </a:p>
        </p:txBody>
      </p:sp>
      <p:pic>
        <p:nvPicPr>
          <p:cNvPr id="7" name="Picture 6" descr="A close up of a logo&#10;&#10;Description generated with very high confidence">
            <a:extLst>
              <a:ext uri="{FF2B5EF4-FFF2-40B4-BE49-F238E27FC236}">
                <a16:creationId xmlns:a16="http://schemas.microsoft.com/office/drawing/2014/main" id="{07C84982-2C7C-42E9-9BA4-83EE06ACC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25" y="929642"/>
            <a:ext cx="5559653" cy="3713674"/>
          </a:xfrm>
          <a:prstGeom prst="rect">
            <a:avLst/>
          </a:prstGeom>
        </p:spPr>
      </p:pic>
    </p:spTree>
    <p:extLst>
      <p:ext uri="{BB962C8B-B14F-4D97-AF65-F5344CB8AC3E}">
        <p14:creationId xmlns:p14="http://schemas.microsoft.com/office/powerpoint/2010/main" val="3224245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logo&#10;&#10;Description generated with very high confidence">
            <a:extLst>
              <a:ext uri="{FF2B5EF4-FFF2-40B4-BE49-F238E27FC236}">
                <a16:creationId xmlns:a16="http://schemas.microsoft.com/office/drawing/2014/main" id="{6382B0CD-FF7D-4500-B2DB-BABCB74117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198" y="800204"/>
            <a:ext cx="3199770" cy="2137347"/>
          </a:xfrm>
          <a:prstGeom prst="rect">
            <a:avLst/>
          </a:prstGeom>
          <a:effectLst/>
        </p:spPr>
      </p:pic>
      <p:pic>
        <p:nvPicPr>
          <p:cNvPr id="9" name="Picture 8">
            <a:extLst>
              <a:ext uri="{FF2B5EF4-FFF2-40B4-BE49-F238E27FC236}">
                <a16:creationId xmlns:a16="http://schemas.microsoft.com/office/drawing/2014/main" id="{FFFA9935-AA2C-477E-A4F4-A5E6C7898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945" y="3429000"/>
            <a:ext cx="3504042" cy="586927"/>
          </a:xfrm>
          <a:prstGeom prst="rect">
            <a:avLst/>
          </a:prstGeom>
        </p:spPr>
      </p:pic>
      <p:sp>
        <p:nvSpPr>
          <p:cNvPr id="2" name="Title 1">
            <a:extLst>
              <a:ext uri="{FF2B5EF4-FFF2-40B4-BE49-F238E27FC236}">
                <a16:creationId xmlns:a16="http://schemas.microsoft.com/office/drawing/2014/main" id="{19AA29F7-B6C3-42E3-9ED1-D92F52FDF5EE}"/>
              </a:ext>
            </a:extLst>
          </p:cNvPr>
          <p:cNvSpPr>
            <a:spLocks noGrp="1"/>
          </p:cNvSpPr>
          <p:nvPr>
            <p:ph type="title"/>
          </p:nvPr>
        </p:nvSpPr>
        <p:spPr>
          <a:xfrm>
            <a:off x="4667540" y="200035"/>
            <a:ext cx="6718071" cy="1200339"/>
          </a:xfrm>
        </p:spPr>
        <p:txBody>
          <a:bodyPr vert="horz" lIns="91440" tIns="45720" rIns="91440" bIns="45720" rtlCol="0" anchor="ctr">
            <a:normAutofit/>
          </a:bodyPr>
          <a:lstStyle/>
          <a:p>
            <a:pPr algn="l"/>
            <a:r>
              <a:rPr lang="en-US" dirty="0"/>
              <a:t>Thanks to ECCS Funders</a:t>
            </a:r>
          </a:p>
        </p:txBody>
      </p:sp>
      <p:sp>
        <p:nvSpPr>
          <p:cNvPr id="5" name="Slide Number Placeholder 4">
            <a:extLst>
              <a:ext uri="{FF2B5EF4-FFF2-40B4-BE49-F238E27FC236}">
                <a16:creationId xmlns:a16="http://schemas.microsoft.com/office/drawing/2014/main" id="{E71BC062-5EA8-49B8-8D15-2B729B44588B}"/>
              </a:ext>
            </a:extLst>
          </p:cNvPr>
          <p:cNvSpPr>
            <a:spLocks noGrp="1"/>
          </p:cNvSpPr>
          <p:nvPr>
            <p:ph type="sldNum" sz="quarter" idx="12"/>
          </p:nvPr>
        </p:nvSpPr>
        <p:spPr>
          <a:xfrm>
            <a:off x="5585565" y="6223819"/>
            <a:ext cx="685800" cy="365125"/>
          </a:xfrm>
        </p:spPr>
        <p:txBody>
          <a:bodyPr vert="horz" lIns="91440" tIns="45720" rIns="91440" bIns="45720" rtlCol="0" anchor="ctr">
            <a:normAutofit/>
          </a:bodyPr>
          <a:lstStyle/>
          <a:p>
            <a:pPr algn="l">
              <a:spcAft>
                <a:spcPts val="600"/>
              </a:spcAft>
            </a:pPr>
            <a:fld id="{5B5060F8-BA88-4125-BF39-73487A223A29}" type="slidenum">
              <a:rPr lang="en-US" smtClean="0">
                <a:solidFill>
                  <a:schemeClr val="tx1">
                    <a:tint val="75000"/>
                  </a:schemeClr>
                </a:solidFill>
                <a:latin typeface="+mn-lt"/>
              </a:rPr>
              <a:pPr algn="l">
                <a:spcAft>
                  <a:spcPts val="600"/>
                </a:spcAft>
              </a:pPr>
              <a:t>30</a:t>
            </a:fld>
            <a:endParaRPr lang="en-US" dirty="0">
              <a:solidFill>
                <a:schemeClr val="tx1">
                  <a:tint val="75000"/>
                </a:schemeClr>
              </a:solidFill>
              <a:latin typeface="+mn-lt"/>
            </a:endParaRPr>
          </a:p>
        </p:txBody>
      </p:sp>
      <p:sp>
        <p:nvSpPr>
          <p:cNvPr id="12" name="TextBox 11">
            <a:extLst>
              <a:ext uri="{FF2B5EF4-FFF2-40B4-BE49-F238E27FC236}">
                <a16:creationId xmlns:a16="http://schemas.microsoft.com/office/drawing/2014/main" id="{8575C3F4-A389-4D91-9C3E-85E82AF5A566}"/>
              </a:ext>
            </a:extLst>
          </p:cNvPr>
          <p:cNvSpPr txBox="1"/>
          <p:nvPr/>
        </p:nvSpPr>
        <p:spPr>
          <a:xfrm>
            <a:off x="4361053" y="1193895"/>
            <a:ext cx="7230475" cy="4823445"/>
          </a:xfrm>
          <a:prstGeom prst="rect">
            <a:avLst/>
          </a:prstGeom>
        </p:spPr>
        <p:txBody>
          <a:bodyPr vert="horz" lIns="91440" tIns="45720" rIns="91440" bIns="45720" rtlCol="0">
            <a:noAutofit/>
          </a:bodyPr>
          <a:lstStyle/>
          <a:p>
            <a:pPr marL="457200" indent="-457200">
              <a:lnSpc>
                <a:spcPct val="90000"/>
              </a:lnSpc>
              <a:spcAft>
                <a:spcPts val="600"/>
              </a:spcAft>
              <a:buFont typeface="Arial" panose="020B0604020202020204" pitchFamily="34" charset="0"/>
              <a:buChar char="•"/>
            </a:pPr>
            <a:r>
              <a:rPr lang="en-US" sz="2800" dirty="0">
                <a:solidFill>
                  <a:schemeClr val="accent6">
                    <a:lumMod val="50000"/>
                  </a:schemeClr>
                </a:solidFill>
              </a:rPr>
              <a:t>Community Foundation of Greater New Britain</a:t>
            </a:r>
          </a:p>
          <a:p>
            <a:pPr marL="457200" indent="-457200">
              <a:lnSpc>
                <a:spcPct val="90000"/>
              </a:lnSpc>
              <a:spcAft>
                <a:spcPts val="600"/>
              </a:spcAft>
              <a:buFont typeface="Arial" panose="020B0604020202020204" pitchFamily="34" charset="0"/>
              <a:buChar char="•"/>
            </a:pPr>
            <a:r>
              <a:rPr lang="en-US" sz="2800" dirty="0">
                <a:solidFill>
                  <a:schemeClr val="accent6">
                    <a:lumMod val="50000"/>
                  </a:schemeClr>
                </a:solidFill>
              </a:rPr>
              <a:t>Bradley Henry Barnes &amp; Leila Upson Barnes Memorial Trust at the Main Street Community Foundation </a:t>
            </a:r>
          </a:p>
          <a:p>
            <a:pPr marL="457200" indent="-457200">
              <a:lnSpc>
                <a:spcPct val="90000"/>
              </a:lnSpc>
              <a:spcAft>
                <a:spcPts val="600"/>
              </a:spcAft>
              <a:buFont typeface="Arial" panose="020B0604020202020204" pitchFamily="34" charset="0"/>
              <a:buChar char="•"/>
            </a:pPr>
            <a:r>
              <a:rPr lang="en-US" sz="2800" dirty="0">
                <a:solidFill>
                  <a:schemeClr val="accent6">
                    <a:lumMod val="50000"/>
                  </a:schemeClr>
                </a:solidFill>
              </a:rPr>
              <a:t>Bristol Brass General Grant Fund and the Fuller &amp; Myrtle Barnes Fund for Education at the Main Street Community Foundation</a:t>
            </a:r>
          </a:p>
          <a:p>
            <a:pPr marL="457200" indent="-457200">
              <a:lnSpc>
                <a:spcPct val="90000"/>
              </a:lnSpc>
              <a:spcAft>
                <a:spcPts val="600"/>
              </a:spcAft>
              <a:buFont typeface="Arial" panose="020B0604020202020204" pitchFamily="34" charset="0"/>
              <a:buChar char="•"/>
            </a:pPr>
            <a:r>
              <a:rPr lang="en-US" sz="2800" dirty="0">
                <a:solidFill>
                  <a:schemeClr val="accent6">
                    <a:lumMod val="50000"/>
                  </a:schemeClr>
                </a:solidFill>
              </a:rPr>
              <a:t>Women and Girls Fund at the Main Street Community Foundation</a:t>
            </a:r>
          </a:p>
          <a:p>
            <a:pPr marL="457200" indent="-457200">
              <a:lnSpc>
                <a:spcPct val="90000"/>
              </a:lnSpc>
              <a:spcAft>
                <a:spcPts val="600"/>
              </a:spcAft>
              <a:buFont typeface="Arial" panose="020B0604020202020204" pitchFamily="34" charset="0"/>
              <a:buChar char="•"/>
            </a:pPr>
            <a:r>
              <a:rPr lang="en-US" sz="2800" dirty="0">
                <a:solidFill>
                  <a:schemeClr val="accent6">
                    <a:lumMod val="50000"/>
                  </a:schemeClr>
                </a:solidFill>
              </a:rPr>
              <a:t>Petit Family Foundation</a:t>
            </a:r>
          </a:p>
          <a:p>
            <a:pPr marL="457200" indent="-457200">
              <a:lnSpc>
                <a:spcPct val="90000"/>
              </a:lnSpc>
              <a:spcAft>
                <a:spcPts val="600"/>
              </a:spcAft>
              <a:buFont typeface="Arial" panose="020B0604020202020204" pitchFamily="34" charset="0"/>
              <a:buChar char="•"/>
            </a:pPr>
            <a:r>
              <a:rPr lang="en-US" sz="2800" dirty="0">
                <a:solidFill>
                  <a:schemeClr val="accent6">
                    <a:lumMod val="50000"/>
                  </a:schemeClr>
                </a:solidFill>
              </a:rPr>
              <a:t>New - TBA on May 21, 2018</a:t>
            </a:r>
          </a:p>
          <a:p>
            <a:pPr>
              <a:lnSpc>
                <a:spcPct val="90000"/>
              </a:lnSpc>
              <a:spcAft>
                <a:spcPts val="600"/>
              </a:spcAft>
            </a:pPr>
            <a:endParaRPr lang="en-US" sz="2800" dirty="0">
              <a:solidFill>
                <a:schemeClr val="accent6">
                  <a:lumMod val="50000"/>
                </a:schemeClr>
              </a:solidFill>
            </a:endParaRPr>
          </a:p>
        </p:txBody>
      </p:sp>
      <p:pic>
        <p:nvPicPr>
          <p:cNvPr id="6" name="Picture 5" descr="A close up of a logo&#10;&#10;Description generated with high confidence">
            <a:extLst>
              <a:ext uri="{FF2B5EF4-FFF2-40B4-BE49-F238E27FC236}">
                <a16:creationId xmlns:a16="http://schemas.microsoft.com/office/drawing/2014/main" id="{273519C6-4E05-489A-8E90-873CA9B24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050" y="4247649"/>
            <a:ext cx="2253833" cy="1666036"/>
          </a:xfrm>
          <a:prstGeom prst="rect">
            <a:avLst/>
          </a:prstGeom>
        </p:spPr>
      </p:pic>
      <p:sp>
        <p:nvSpPr>
          <p:cNvPr id="10" name="Date Placeholder 3">
            <a:extLst>
              <a:ext uri="{FF2B5EF4-FFF2-40B4-BE49-F238E27FC236}">
                <a16:creationId xmlns:a16="http://schemas.microsoft.com/office/drawing/2014/main" id="{756804D1-0A79-4544-82F7-3B0B85B321ED}"/>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1214571845"/>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Rectangle 1"/>
          <p:cNvSpPr>
            <a:spLocks noGrp="1" noChangeArrowheads="1"/>
          </p:cNvSpPr>
          <p:nvPr>
            <p:ph idx="1"/>
          </p:nvPr>
        </p:nvSpPr>
        <p:spPr bwMode="auto">
          <a:xfrm>
            <a:off x="1412570" y="1387715"/>
            <a:ext cx="936686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rPr>
              <a:t>Joanne C. Kelleher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rPr>
              <a:t>Director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rPr>
              <a:t>Early Childhood Collaborative of Southington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rPr>
              <a:t>P.O. Box 210, Southington, CT 06489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hlinkClick r:id="rId3"/>
              </a:rPr>
              <a:t>www.southingtonearlychildhood.org</a:t>
            </a:r>
            <a:endParaRPr kumimoji="0" lang="en-US" altLang="en-US" sz="36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hlinkClick r:id="rId4"/>
              </a:rPr>
              <a:t>https://www.facebook.com/ECCSouthington/</a:t>
            </a:r>
            <a:r>
              <a:rPr kumimoji="0" lang="en-US" altLang="en-US" sz="3600" b="0" i="0" u="none" strike="noStrike" cap="none" normalizeH="0" baseline="0" dirty="0">
                <a:ln>
                  <a:noFill/>
                </a:ln>
                <a:effectLst/>
                <a:latin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hlinkClick r:id="rId5"/>
              </a:rPr>
              <a:t>https://twitter.com/ecc_southington</a:t>
            </a:r>
            <a:r>
              <a:rPr kumimoji="0" lang="en-US" altLang="en-US" sz="3600" b="0" i="0" u="none" strike="noStrike" cap="none" normalizeH="0" baseline="0" dirty="0">
                <a:ln>
                  <a:noFill/>
                </a:ln>
                <a:effectLst/>
                <a:latin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effectLst/>
                <a:latin typeface="Arial" panose="020B0604020202020204" pitchFamily="34" charset="0"/>
              </a:rPr>
              <a:t>C: 860-877-4049</a:t>
            </a:r>
          </a:p>
        </p:txBody>
      </p:sp>
      <p:sp>
        <p:nvSpPr>
          <p:cNvPr id="5" name="Date Placeholder 4"/>
          <p:cNvSpPr>
            <a:spLocks noGrp="1"/>
          </p:cNvSpPr>
          <p:nvPr>
            <p:ph type="dt" sz="half" idx="10"/>
          </p:nvPr>
        </p:nvSpPr>
        <p:spPr/>
        <p:txBody>
          <a:bodyPr/>
          <a:lstStyle/>
          <a:p>
            <a:r>
              <a:rPr lang="en-US" dirty="0"/>
              <a:t>5/15/2018</a:t>
            </a:r>
          </a:p>
        </p:txBody>
      </p:sp>
      <p:sp>
        <p:nvSpPr>
          <p:cNvPr id="6" name="Slide Number Placeholder 5"/>
          <p:cNvSpPr>
            <a:spLocks noGrp="1"/>
          </p:cNvSpPr>
          <p:nvPr>
            <p:ph type="sldNum" sz="quarter" idx="12"/>
          </p:nvPr>
        </p:nvSpPr>
        <p:spPr/>
        <p:txBody>
          <a:bodyPr/>
          <a:lstStyle/>
          <a:p>
            <a:fld id="{5B5060F8-BA88-4125-BF39-73487A223A29}" type="slidenum">
              <a:rPr lang="en-US" smtClean="0"/>
              <a:t>31</a:t>
            </a:fld>
            <a:endParaRPr lang="en-US"/>
          </a:p>
        </p:txBody>
      </p:sp>
    </p:spTree>
    <p:extLst>
      <p:ext uri="{BB962C8B-B14F-4D97-AF65-F5344CB8AC3E}">
        <p14:creationId xmlns:p14="http://schemas.microsoft.com/office/powerpoint/2010/main" val="134405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962" y="2676698"/>
            <a:ext cx="11776363" cy="4364182"/>
          </a:xfrm>
        </p:spPr>
        <p:txBody>
          <a:bodyPr>
            <a:normAutofit lnSpcReduction="10000"/>
          </a:bodyPr>
          <a:lstStyle/>
          <a:p>
            <a:pPr marL="571500" indent="-571500" algn="l">
              <a:buFont typeface="Arial" panose="020B0604020202020204" pitchFamily="34" charset="0"/>
              <a:buChar char="•"/>
            </a:pPr>
            <a:r>
              <a:rPr lang="en-US" sz="4000" dirty="0"/>
              <a:t>Organized in 2003</a:t>
            </a:r>
          </a:p>
          <a:p>
            <a:pPr marL="571500" indent="-571500" algn="l">
              <a:buFont typeface="Arial" panose="020B0604020202020204" pitchFamily="34" charset="0"/>
              <a:buChar char="•"/>
            </a:pPr>
            <a:r>
              <a:rPr lang="en-US" sz="4000" dirty="0"/>
              <a:t>Under fiduciary responsibility of the Community Foundation of Greater New Britain </a:t>
            </a:r>
          </a:p>
          <a:p>
            <a:pPr marL="571500" indent="-571500" algn="l">
              <a:buFont typeface="Arial" panose="020B0604020202020204" pitchFamily="34" charset="0"/>
              <a:buChar char="•"/>
            </a:pPr>
            <a:r>
              <a:rPr lang="en-US" sz="4000" dirty="0"/>
              <a:t>Community Plan unveiled in May 2014 and maintained on ECCS website</a:t>
            </a:r>
          </a:p>
          <a:p>
            <a:r>
              <a:rPr lang="en-US" sz="5900" b="1" dirty="0"/>
              <a:t> </a:t>
            </a:r>
            <a:endParaRPr lang="en-US" sz="5900" dirty="0"/>
          </a:p>
          <a:p>
            <a:r>
              <a:rPr lang="en-US" dirty="0"/>
              <a:t> </a:t>
            </a:r>
          </a:p>
          <a:p>
            <a:endParaRPr lang="en-US" dirty="0"/>
          </a:p>
        </p:txBody>
      </p:sp>
      <p:sp>
        <p:nvSpPr>
          <p:cNvPr id="5" name="Date Placeholder 5">
            <a:extLst>
              <a:ext uri="{FF2B5EF4-FFF2-40B4-BE49-F238E27FC236}">
                <a16:creationId xmlns:a16="http://schemas.microsoft.com/office/drawing/2014/main" id="{DEE662A7-80F4-4C67-9BB6-0E15C17AB2BE}"/>
              </a:ext>
            </a:extLst>
          </p:cNvPr>
          <p:cNvSpPr txBox="1">
            <a:spLocks/>
          </p:cNvSpPr>
          <p:nvPr/>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5/15/2018</a:t>
            </a:r>
            <a:endParaRPr lang="en-US" dirty="0"/>
          </a:p>
        </p:txBody>
      </p:sp>
      <p:pic>
        <p:nvPicPr>
          <p:cNvPr id="6" name="Picture 5">
            <a:extLst>
              <a:ext uri="{FF2B5EF4-FFF2-40B4-BE49-F238E27FC236}">
                <a16:creationId xmlns:a16="http://schemas.microsoft.com/office/drawing/2014/main" id="{944C7BF0-D7B6-40C7-A068-FBBC723A7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87" y="167982"/>
            <a:ext cx="10383982" cy="2187090"/>
          </a:xfrm>
          <a:prstGeom prst="rect">
            <a:avLst/>
          </a:prstGeom>
        </p:spPr>
      </p:pic>
    </p:spTree>
    <p:extLst>
      <p:ext uri="{BB962C8B-B14F-4D97-AF65-F5344CB8AC3E}">
        <p14:creationId xmlns:p14="http://schemas.microsoft.com/office/powerpoint/2010/main" val="1649642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dirty="0"/>
              <a:t>Goals of Early Childhood Collaborative</a:t>
            </a:r>
          </a:p>
        </p:txBody>
      </p:sp>
      <p:sp>
        <p:nvSpPr>
          <p:cNvPr id="3" name="Content Placeholder 2"/>
          <p:cNvSpPr>
            <a:spLocks noGrp="1"/>
          </p:cNvSpPr>
          <p:nvPr>
            <p:ph idx="1"/>
          </p:nvPr>
        </p:nvSpPr>
        <p:spPr>
          <a:xfrm>
            <a:off x="838200" y="1566545"/>
            <a:ext cx="10515600" cy="4351338"/>
          </a:xfrm>
        </p:spPr>
        <p:txBody>
          <a:bodyPr>
            <a:normAutofit lnSpcReduction="10000"/>
          </a:bodyPr>
          <a:lstStyle/>
          <a:p>
            <a:pPr marL="0" indent="0">
              <a:buNone/>
            </a:pPr>
            <a:r>
              <a:rPr lang="en-US" dirty="0"/>
              <a:t>1) Advocating for high quality preschool and childcare</a:t>
            </a:r>
          </a:p>
          <a:p>
            <a:pPr marL="0" indent="0">
              <a:buNone/>
            </a:pPr>
            <a:r>
              <a:rPr lang="en-US" dirty="0"/>
              <a:t>2) Empowering parents, families and childcare providers through workshops and educational programs</a:t>
            </a:r>
          </a:p>
          <a:p>
            <a:pPr marL="0" indent="0">
              <a:buNone/>
            </a:pPr>
            <a:r>
              <a:rPr lang="en-US" dirty="0"/>
              <a:t>3) Being a wide-ranging resource for community members on the subject of early childhood care and education </a:t>
            </a:r>
          </a:p>
          <a:p>
            <a:endParaRPr lang="en-US" dirty="0"/>
          </a:p>
        </p:txBody>
      </p:sp>
      <p:sp>
        <p:nvSpPr>
          <p:cNvPr id="5" name="Slide Number Placeholder 4"/>
          <p:cNvSpPr>
            <a:spLocks noGrp="1"/>
          </p:cNvSpPr>
          <p:nvPr>
            <p:ph type="sldNum" sz="quarter" idx="12"/>
          </p:nvPr>
        </p:nvSpPr>
        <p:spPr/>
        <p:txBody>
          <a:bodyPr/>
          <a:lstStyle/>
          <a:p>
            <a:fld id="{5B5060F8-BA88-4125-BF39-73487A223A29}" type="slidenum">
              <a:rPr lang="en-US" smtClean="0"/>
              <a:t>5</a:t>
            </a:fld>
            <a:endParaRPr lang="en-US"/>
          </a:p>
        </p:txBody>
      </p:sp>
      <p:sp>
        <p:nvSpPr>
          <p:cNvPr id="6" name="Date Placeholder 5">
            <a:extLst>
              <a:ext uri="{FF2B5EF4-FFF2-40B4-BE49-F238E27FC236}">
                <a16:creationId xmlns:a16="http://schemas.microsoft.com/office/drawing/2014/main" id="{B67FC306-8E5B-4F03-B215-7702198C6086}"/>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314228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the Community</a:t>
            </a:r>
          </a:p>
        </p:txBody>
      </p:sp>
      <p:sp>
        <p:nvSpPr>
          <p:cNvPr id="3" name="Content Placeholder 2"/>
          <p:cNvSpPr>
            <a:spLocks noGrp="1"/>
          </p:cNvSpPr>
          <p:nvPr>
            <p:ph idx="1"/>
          </p:nvPr>
        </p:nvSpPr>
        <p:spPr>
          <a:xfrm>
            <a:off x="833182" y="1220075"/>
            <a:ext cx="11079480" cy="4968454"/>
          </a:xfrm>
        </p:spPr>
        <p:txBody>
          <a:bodyPr>
            <a:normAutofit fontScale="92500" lnSpcReduction="20000"/>
          </a:bodyPr>
          <a:lstStyle/>
          <a:p>
            <a:r>
              <a:rPr lang="en-US" dirty="0"/>
              <a:t>Workshops for parents and providers</a:t>
            </a:r>
          </a:p>
          <a:p>
            <a:r>
              <a:rPr lang="en-US" dirty="0"/>
              <a:t>Encourage Pre-K and K registration</a:t>
            </a:r>
          </a:p>
          <a:p>
            <a:r>
              <a:rPr lang="en-US" dirty="0"/>
              <a:t>Books and math kits for incoming K students</a:t>
            </a:r>
          </a:p>
          <a:p>
            <a:r>
              <a:rPr lang="en-US" dirty="0"/>
              <a:t>Maintain list of resources on ECCS website</a:t>
            </a:r>
          </a:p>
          <a:p>
            <a:r>
              <a:rPr lang="en-US" dirty="0"/>
              <a:t>Share health, wellness and development topics</a:t>
            </a:r>
          </a:p>
          <a:p>
            <a:r>
              <a:rPr lang="en-US" dirty="0"/>
              <a:t>Publicize community events</a:t>
            </a:r>
          </a:p>
          <a:p>
            <a:r>
              <a:rPr lang="en-US" dirty="0"/>
              <a:t>Share other training opportunities with providers</a:t>
            </a:r>
          </a:p>
          <a:p>
            <a:r>
              <a:rPr lang="en-US" dirty="0"/>
              <a:t>Answer questions about childcare, providers, etc.</a:t>
            </a:r>
          </a:p>
          <a:p>
            <a:r>
              <a:rPr lang="en-US" dirty="0"/>
              <a:t>Update Community Plan</a:t>
            </a:r>
          </a:p>
        </p:txBody>
      </p:sp>
      <p:sp>
        <p:nvSpPr>
          <p:cNvPr id="4" name="Date Placeholder 3"/>
          <p:cNvSpPr>
            <a:spLocks noGrp="1"/>
          </p:cNvSpPr>
          <p:nvPr>
            <p:ph type="dt" sz="half" idx="10"/>
          </p:nvPr>
        </p:nvSpPr>
        <p:spPr/>
        <p:txBody>
          <a:bodyPr/>
          <a:lstStyle/>
          <a:p>
            <a:r>
              <a:rPr lang="en-US" dirty="0"/>
              <a:t>5/15/2018</a:t>
            </a:r>
          </a:p>
        </p:txBody>
      </p:sp>
      <p:sp>
        <p:nvSpPr>
          <p:cNvPr id="5" name="Slide Number Placeholder 4"/>
          <p:cNvSpPr>
            <a:spLocks noGrp="1"/>
          </p:cNvSpPr>
          <p:nvPr>
            <p:ph type="sldNum" sz="quarter" idx="12"/>
          </p:nvPr>
        </p:nvSpPr>
        <p:spPr/>
        <p:txBody>
          <a:bodyPr/>
          <a:lstStyle/>
          <a:p>
            <a:fld id="{5B5060F8-BA88-4125-BF39-73487A223A29}" type="slidenum">
              <a:rPr lang="en-US" smtClean="0"/>
              <a:t>6</a:t>
            </a:fld>
            <a:endParaRPr lang="en-US"/>
          </a:p>
        </p:txBody>
      </p:sp>
    </p:spTree>
    <p:extLst>
      <p:ext uri="{BB962C8B-B14F-4D97-AF65-F5344CB8AC3E}">
        <p14:creationId xmlns:p14="http://schemas.microsoft.com/office/powerpoint/2010/main" val="222202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F0EA1-89C2-4CF0-9BBD-EF97CADB9BD0}"/>
              </a:ext>
            </a:extLst>
          </p:cNvPr>
          <p:cNvPicPr>
            <a:picLocks noChangeAspect="1"/>
          </p:cNvPicPr>
          <p:nvPr/>
        </p:nvPicPr>
        <p:blipFill>
          <a:blip r:embed="rId3"/>
          <a:stretch>
            <a:fillRect/>
          </a:stretch>
        </p:blipFill>
        <p:spPr>
          <a:xfrm>
            <a:off x="144379" y="1610849"/>
            <a:ext cx="7921170" cy="3378603"/>
          </a:xfrm>
          <a:prstGeom prst="rect">
            <a:avLst/>
          </a:prstGeom>
        </p:spPr>
      </p:pic>
      <p:sp>
        <p:nvSpPr>
          <p:cNvPr id="2" name="Title 1"/>
          <p:cNvSpPr>
            <a:spLocks noGrp="1"/>
          </p:cNvSpPr>
          <p:nvPr>
            <p:ph type="title"/>
          </p:nvPr>
        </p:nvSpPr>
        <p:spPr/>
        <p:txBody>
          <a:bodyPr>
            <a:normAutofit/>
          </a:bodyPr>
          <a:lstStyle/>
          <a:p>
            <a:r>
              <a:rPr lang="en-US" dirty="0"/>
              <a:t>How Many Young Children Are There?</a:t>
            </a:r>
          </a:p>
        </p:txBody>
      </p:sp>
      <p:sp>
        <p:nvSpPr>
          <p:cNvPr id="8" name="TextBox 7"/>
          <p:cNvSpPr txBox="1"/>
          <p:nvPr/>
        </p:nvSpPr>
        <p:spPr>
          <a:xfrm>
            <a:off x="389021" y="5062485"/>
            <a:ext cx="3192379" cy="369332"/>
          </a:xfrm>
          <a:prstGeom prst="rect">
            <a:avLst/>
          </a:prstGeom>
          <a:noFill/>
        </p:spPr>
        <p:txBody>
          <a:bodyPr wrap="square" rtlCol="0">
            <a:spAutoFit/>
          </a:bodyPr>
          <a:lstStyle/>
          <a:p>
            <a:r>
              <a:rPr lang="en-US" dirty="0">
                <a:solidFill>
                  <a:schemeClr val="accent6">
                    <a:lumMod val="50000"/>
                  </a:schemeClr>
                </a:solidFill>
              </a:rPr>
              <a:t>Source: Town Clerk’s Office</a:t>
            </a:r>
          </a:p>
        </p:txBody>
      </p:sp>
      <p:sp>
        <p:nvSpPr>
          <p:cNvPr id="9" name="Oval 8"/>
          <p:cNvSpPr/>
          <p:nvPr/>
        </p:nvSpPr>
        <p:spPr>
          <a:xfrm>
            <a:off x="5291470" y="2654127"/>
            <a:ext cx="961855" cy="87823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V="1">
            <a:off x="2266634" y="3570455"/>
            <a:ext cx="948713" cy="912899"/>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B5060F8-BA88-4125-BF39-73487A223A29}" type="slidenum">
              <a:rPr lang="en-US" smtClean="0"/>
              <a:t>7</a:t>
            </a:fld>
            <a:endParaRPr lang="en-US"/>
          </a:p>
        </p:txBody>
      </p:sp>
      <p:sp>
        <p:nvSpPr>
          <p:cNvPr id="10" name="Title 1"/>
          <p:cNvSpPr txBox="1">
            <a:spLocks/>
          </p:cNvSpPr>
          <p:nvPr/>
        </p:nvSpPr>
        <p:spPr>
          <a:xfrm>
            <a:off x="278079" y="1413350"/>
            <a:ext cx="7653770" cy="912899"/>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i="0" kern="1200" baseline="0">
                <a:solidFill>
                  <a:schemeClr val="accent6">
                    <a:lumMod val="50000"/>
                  </a:schemeClr>
                </a:solidFill>
                <a:latin typeface="Calibri" panose="020F0502020204030204" pitchFamily="34" charset="0"/>
                <a:ea typeface="+mj-ea"/>
                <a:cs typeface="+mj-cs"/>
              </a:defRPr>
            </a:lvl1pPr>
          </a:lstStyle>
          <a:p>
            <a:r>
              <a:rPr lang="en-US" sz="4000" dirty="0"/>
              <a:t>Babies Born to Southington Families</a:t>
            </a:r>
            <a:endParaRPr lang="en-US" dirty="0"/>
          </a:p>
        </p:txBody>
      </p:sp>
      <p:sp>
        <p:nvSpPr>
          <p:cNvPr id="6" name="Rectangle 5"/>
          <p:cNvSpPr/>
          <p:nvPr/>
        </p:nvSpPr>
        <p:spPr>
          <a:xfrm>
            <a:off x="8085181" y="2221060"/>
            <a:ext cx="4000139" cy="2492990"/>
          </a:xfrm>
          <a:prstGeom prst="rect">
            <a:avLst/>
          </a:prstGeom>
        </p:spPr>
        <p:txBody>
          <a:bodyPr wrap="square">
            <a:spAutoFit/>
          </a:bodyPr>
          <a:lstStyle/>
          <a:p>
            <a:r>
              <a:rPr lang="en-US" sz="2400" dirty="0">
                <a:solidFill>
                  <a:schemeClr val="accent6">
                    <a:lumMod val="50000"/>
                  </a:schemeClr>
                </a:solidFill>
              </a:rPr>
              <a:t>Per Connecticut Data Collaborative,</a:t>
            </a:r>
          </a:p>
          <a:p>
            <a:r>
              <a:rPr lang="en-US" sz="2400" dirty="0">
                <a:solidFill>
                  <a:schemeClr val="accent6">
                    <a:lumMod val="50000"/>
                  </a:schemeClr>
                </a:solidFill>
              </a:rPr>
              <a:t>Age 0 to 4 years = 2,307 (±621)</a:t>
            </a:r>
          </a:p>
          <a:p>
            <a:r>
              <a:rPr lang="en-US" sz="2400" dirty="0">
                <a:solidFill>
                  <a:schemeClr val="accent6">
                    <a:lumMod val="50000"/>
                  </a:schemeClr>
                </a:solidFill>
              </a:rPr>
              <a:t>5.28% (±0.74%) of total population</a:t>
            </a:r>
          </a:p>
          <a:p>
            <a:r>
              <a:rPr lang="en-US" dirty="0">
                <a:solidFill>
                  <a:schemeClr val="accent6">
                    <a:lumMod val="50000"/>
                  </a:schemeClr>
                </a:solidFill>
              </a:rPr>
              <a:t>data.ctdata.org/visualization/population-by-age-by-town</a:t>
            </a:r>
          </a:p>
        </p:txBody>
      </p:sp>
      <p:sp>
        <p:nvSpPr>
          <p:cNvPr id="11" name="Rectangle 10"/>
          <p:cNvSpPr/>
          <p:nvPr/>
        </p:nvSpPr>
        <p:spPr>
          <a:xfrm>
            <a:off x="4372852" y="2121282"/>
            <a:ext cx="4000139" cy="461665"/>
          </a:xfrm>
          <a:prstGeom prst="rect">
            <a:avLst/>
          </a:prstGeom>
        </p:spPr>
        <p:txBody>
          <a:bodyPr wrap="square">
            <a:spAutoFit/>
          </a:bodyPr>
          <a:lstStyle/>
          <a:p>
            <a:r>
              <a:rPr lang="en-US" sz="2400" dirty="0">
                <a:solidFill>
                  <a:schemeClr val="accent6">
                    <a:lumMod val="50000"/>
                  </a:schemeClr>
                </a:solidFill>
              </a:rPr>
              <a:t>Age 0 to 4 years = 1,805</a:t>
            </a:r>
          </a:p>
        </p:txBody>
      </p:sp>
      <p:sp>
        <p:nvSpPr>
          <p:cNvPr id="12" name="Date Placeholder 5">
            <a:extLst>
              <a:ext uri="{FF2B5EF4-FFF2-40B4-BE49-F238E27FC236}">
                <a16:creationId xmlns:a16="http://schemas.microsoft.com/office/drawing/2014/main" id="{7FAE5E38-8441-4D7A-86C6-FC43C1F8E313}"/>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19897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4" grpId="0" animBg="1"/>
      <p:bldP spid="10" grpId="0"/>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Southington Births in 2015</a:t>
            </a:r>
          </a:p>
        </p:txBody>
      </p:sp>
      <p:sp>
        <p:nvSpPr>
          <p:cNvPr id="3" name="Content Placeholder 2"/>
          <p:cNvSpPr>
            <a:spLocks noGrp="1"/>
          </p:cNvSpPr>
          <p:nvPr>
            <p:ph idx="1"/>
          </p:nvPr>
        </p:nvSpPr>
        <p:spPr>
          <a:xfrm>
            <a:off x="540173" y="1548040"/>
            <a:ext cx="11187289" cy="4351338"/>
          </a:xfrm>
        </p:spPr>
        <p:txBody>
          <a:bodyPr>
            <a:normAutofit/>
          </a:bodyPr>
          <a:lstStyle/>
          <a:p>
            <a:r>
              <a:rPr lang="en-US" dirty="0"/>
              <a:t>Adequacy of Prenatal Care  (APNCU Index)</a:t>
            </a:r>
          </a:p>
          <a:p>
            <a:pPr lvl="1"/>
            <a:r>
              <a:rPr lang="en-US" dirty="0"/>
              <a:t>Non-Adequate	114 	   30% (down from 34.6% in 2014) </a:t>
            </a:r>
          </a:p>
          <a:p>
            <a:pPr lvl="1"/>
            <a:r>
              <a:rPr lang="en-US" dirty="0"/>
              <a:t>Late or None	  31 	   8.2% (down from 12.7% in 2014)</a:t>
            </a:r>
          </a:p>
          <a:p>
            <a:pPr lvl="1"/>
            <a:r>
              <a:rPr lang="en-US" dirty="0"/>
              <a:t>Adequate		179 	   47.1% 	 </a:t>
            </a:r>
          </a:p>
          <a:p>
            <a:pPr lvl="1"/>
            <a:r>
              <a:rPr lang="en-US" dirty="0"/>
              <a:t>Intensive 		  92 	   25.5%</a:t>
            </a:r>
          </a:p>
          <a:p>
            <a:r>
              <a:rPr lang="en-US" dirty="0"/>
              <a:t>0 birth to a teen &lt;18 and 2 to teens &lt;20</a:t>
            </a:r>
          </a:p>
          <a:p>
            <a:pPr marL="0" indent="0">
              <a:buNone/>
            </a:pPr>
            <a:r>
              <a:rPr lang="en-US" sz="1800" dirty="0"/>
              <a:t>Source - State of CT Public Health Data, 2015 Annual Registration Report, Tables 4 and 11 http://www.ct.gov/dph/cwp/view.asp</a:t>
            </a:r>
          </a:p>
        </p:txBody>
      </p:sp>
      <p:sp>
        <p:nvSpPr>
          <p:cNvPr id="4" name="Oval 3"/>
          <p:cNvSpPr/>
          <p:nvPr/>
        </p:nvSpPr>
        <p:spPr>
          <a:xfrm>
            <a:off x="5261701" y="2102033"/>
            <a:ext cx="1287683" cy="11977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5B5060F8-BA88-4125-BF39-73487A223A29}" type="slidenum">
              <a:rPr lang="en-US" smtClean="0"/>
              <a:t>8</a:t>
            </a:fld>
            <a:endParaRPr lang="en-US"/>
          </a:p>
        </p:txBody>
      </p:sp>
      <p:sp>
        <p:nvSpPr>
          <p:cNvPr id="7" name="Date Placeholder 5">
            <a:extLst>
              <a:ext uri="{FF2B5EF4-FFF2-40B4-BE49-F238E27FC236}">
                <a16:creationId xmlns:a16="http://schemas.microsoft.com/office/drawing/2014/main" id="{3EE95BEB-8F1E-4BAA-AF6D-0C70FDA2CF66}"/>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5921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Southington Births in 2015</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6282975"/>
              </p:ext>
            </p:extLst>
          </p:nvPr>
        </p:nvGraphicFramePr>
        <p:xfrm>
          <a:off x="838200" y="1277819"/>
          <a:ext cx="10427677" cy="4288155"/>
        </p:xfrm>
        <a:graphic>
          <a:graphicData uri="http://schemas.openxmlformats.org/drawingml/2006/table">
            <a:tbl>
              <a:tblPr>
                <a:tableStyleId>{5C22544A-7EE6-4342-B048-85BDC9FD1C3A}</a:tableStyleId>
              </a:tblPr>
              <a:tblGrid>
                <a:gridCol w="2913185">
                  <a:extLst>
                    <a:ext uri="{9D8B030D-6E8A-4147-A177-3AD203B41FA5}">
                      <a16:colId xmlns:a16="http://schemas.microsoft.com/office/drawing/2014/main" val="3477783296"/>
                    </a:ext>
                  </a:extLst>
                </a:gridCol>
                <a:gridCol w="1863352">
                  <a:extLst>
                    <a:ext uri="{9D8B030D-6E8A-4147-A177-3AD203B41FA5}">
                      <a16:colId xmlns:a16="http://schemas.microsoft.com/office/drawing/2014/main" val="2392438868"/>
                    </a:ext>
                  </a:extLst>
                </a:gridCol>
                <a:gridCol w="3951294">
                  <a:extLst>
                    <a:ext uri="{9D8B030D-6E8A-4147-A177-3AD203B41FA5}">
                      <a16:colId xmlns:a16="http://schemas.microsoft.com/office/drawing/2014/main" val="3418004894"/>
                    </a:ext>
                  </a:extLst>
                </a:gridCol>
                <a:gridCol w="1699846">
                  <a:extLst>
                    <a:ext uri="{9D8B030D-6E8A-4147-A177-3AD203B41FA5}">
                      <a16:colId xmlns:a16="http://schemas.microsoft.com/office/drawing/2014/main" val="344845536"/>
                    </a:ext>
                  </a:extLst>
                </a:gridCol>
              </a:tblGrid>
              <a:tr h="1011309">
                <a:tc>
                  <a:txBody>
                    <a:bodyPr/>
                    <a:lstStyle/>
                    <a:p>
                      <a:pPr algn="l" fontAlgn="b"/>
                      <a:endParaRPr lang="en-US" sz="3200" b="0" i="0" u="none" strike="noStrike" dirty="0">
                        <a:solidFill>
                          <a:schemeClr val="accent6">
                            <a:lumMod val="50000"/>
                          </a:schemeClr>
                        </a:solidFill>
                        <a:effectLst/>
                        <a:latin typeface="+mn-lt"/>
                      </a:endParaRPr>
                    </a:p>
                  </a:txBody>
                  <a:tcPr marL="9525" marR="9525" marT="9525" anchor="b"/>
                </a:tc>
                <a:tc>
                  <a:txBody>
                    <a:bodyPr/>
                    <a:lstStyle/>
                    <a:p>
                      <a:pPr algn="l" fontAlgn="b"/>
                      <a:r>
                        <a:rPr lang="en-US" sz="3200" u="none" strike="noStrike">
                          <a:solidFill>
                            <a:schemeClr val="accent6">
                              <a:lumMod val="50000"/>
                            </a:schemeClr>
                          </a:solidFill>
                          <a:effectLst/>
                          <a:latin typeface="+mn-lt"/>
                        </a:rPr>
                        <a:t>Total Births</a:t>
                      </a:r>
                      <a:endParaRPr lang="en-US" sz="3200" b="0" i="0" u="none" strike="noStrike">
                        <a:solidFill>
                          <a:schemeClr val="accent6">
                            <a:lumMod val="50000"/>
                          </a:schemeClr>
                        </a:solidFill>
                        <a:effectLst/>
                        <a:latin typeface="+mn-lt"/>
                      </a:endParaRPr>
                    </a:p>
                  </a:txBody>
                  <a:tcPr marL="9525" marR="9525" marT="9525" anchor="b"/>
                </a:tc>
                <a:tc>
                  <a:txBody>
                    <a:bodyPr/>
                    <a:lstStyle/>
                    <a:p>
                      <a:pPr algn="l" fontAlgn="b"/>
                      <a:r>
                        <a:rPr lang="en-US" sz="3200" u="none" strike="noStrike" dirty="0">
                          <a:solidFill>
                            <a:schemeClr val="accent6">
                              <a:lumMod val="50000"/>
                            </a:schemeClr>
                          </a:solidFill>
                          <a:effectLst/>
                          <a:latin typeface="+mn-lt"/>
                        </a:rPr>
                        <a:t>Foreign Born Mothers</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dirty="0">
                          <a:solidFill>
                            <a:schemeClr val="accent6">
                              <a:lumMod val="50000"/>
                            </a:schemeClr>
                          </a:solidFill>
                          <a:effectLst/>
                          <a:latin typeface="+mn-lt"/>
                        </a:rPr>
                        <a:t>%</a:t>
                      </a:r>
                      <a:endParaRPr lang="en-US" sz="3200" b="0" i="0" u="none" strike="noStrike" dirty="0">
                        <a:solidFill>
                          <a:schemeClr val="accent6">
                            <a:lumMod val="50000"/>
                          </a:schemeClr>
                        </a:solidFill>
                        <a:effectLst/>
                        <a:latin typeface="+mn-lt"/>
                      </a:endParaRPr>
                    </a:p>
                  </a:txBody>
                  <a:tcPr marL="9525" marR="9525" marT="9525" anchor="b"/>
                </a:tc>
                <a:extLst>
                  <a:ext uri="{0D108BD9-81ED-4DB2-BD59-A6C34878D82A}">
                    <a16:rowId xmlns:a16="http://schemas.microsoft.com/office/drawing/2014/main" val="2758060937"/>
                  </a:ext>
                </a:extLst>
              </a:tr>
              <a:tr h="409787">
                <a:tc>
                  <a:txBody>
                    <a:bodyPr/>
                    <a:lstStyle/>
                    <a:p>
                      <a:pPr algn="l" fontAlgn="b"/>
                      <a:r>
                        <a:rPr lang="en-US" sz="3200" u="none" strike="noStrike" dirty="0">
                          <a:solidFill>
                            <a:schemeClr val="accent6">
                              <a:lumMod val="50000"/>
                            </a:schemeClr>
                          </a:solidFill>
                          <a:effectLst/>
                          <a:latin typeface="+mn-lt"/>
                        </a:rPr>
                        <a:t>Southington</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dirty="0">
                          <a:solidFill>
                            <a:schemeClr val="accent6">
                              <a:lumMod val="50000"/>
                            </a:schemeClr>
                          </a:solidFill>
                          <a:effectLst/>
                          <a:latin typeface="+mn-lt"/>
                        </a:rPr>
                        <a:t> 382 </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dirty="0">
                          <a:solidFill>
                            <a:schemeClr val="accent6">
                              <a:lumMod val="50000"/>
                            </a:schemeClr>
                          </a:solidFill>
                          <a:effectLst/>
                          <a:latin typeface="+mn-lt"/>
                        </a:rPr>
                        <a:t> 63 </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dirty="0">
                          <a:solidFill>
                            <a:schemeClr val="accent6">
                              <a:lumMod val="50000"/>
                            </a:schemeClr>
                          </a:solidFill>
                          <a:effectLst/>
                          <a:latin typeface="+mn-lt"/>
                        </a:rPr>
                        <a:t>16.5</a:t>
                      </a:r>
                      <a:endParaRPr lang="en-US" sz="3200" b="0" i="0" u="none" strike="noStrike" dirty="0">
                        <a:solidFill>
                          <a:schemeClr val="accent6">
                            <a:lumMod val="50000"/>
                          </a:schemeClr>
                        </a:solidFill>
                        <a:effectLst/>
                        <a:latin typeface="+mn-lt"/>
                      </a:endParaRPr>
                    </a:p>
                  </a:txBody>
                  <a:tcPr marL="9525" marR="9525" marT="9525" anchor="b"/>
                </a:tc>
                <a:extLst>
                  <a:ext uri="{0D108BD9-81ED-4DB2-BD59-A6C34878D82A}">
                    <a16:rowId xmlns:a16="http://schemas.microsoft.com/office/drawing/2014/main" val="534458828"/>
                  </a:ext>
                </a:extLst>
              </a:tr>
              <a:tr h="409787">
                <a:tc>
                  <a:txBody>
                    <a:bodyPr/>
                    <a:lstStyle/>
                    <a:p>
                      <a:pPr algn="l" fontAlgn="b"/>
                      <a:r>
                        <a:rPr lang="en-US" sz="3200" u="none" strike="noStrike" dirty="0">
                          <a:solidFill>
                            <a:schemeClr val="accent6">
                              <a:lumMod val="50000"/>
                            </a:schemeClr>
                          </a:solidFill>
                          <a:effectLst/>
                          <a:latin typeface="+mn-lt"/>
                        </a:rPr>
                        <a:t>White non-</a:t>
                      </a:r>
                      <a:r>
                        <a:rPr lang="en-US" sz="3200" u="none" strike="noStrike" dirty="0" err="1">
                          <a:solidFill>
                            <a:schemeClr val="accent6">
                              <a:lumMod val="50000"/>
                            </a:schemeClr>
                          </a:solidFill>
                          <a:effectLst/>
                          <a:latin typeface="+mn-lt"/>
                        </a:rPr>
                        <a:t>Hisp</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kern="1200" dirty="0">
                          <a:solidFill>
                            <a:schemeClr val="accent6">
                              <a:lumMod val="50000"/>
                            </a:schemeClr>
                          </a:solidFill>
                          <a:effectLst/>
                          <a:latin typeface="+mn-lt"/>
                          <a:ea typeface="+mn-ea"/>
                          <a:cs typeface="+mn-cs"/>
                        </a:rPr>
                        <a:t>        332 </a:t>
                      </a:r>
                    </a:p>
                  </a:txBody>
                  <a:tcPr marL="9525" marR="9525" marT="9525" marB="0" anchor="b"/>
                </a:tc>
                <a:tc>
                  <a:txBody>
                    <a:bodyPr/>
                    <a:lstStyle/>
                    <a:p>
                      <a:pPr algn="r" fontAlgn="b"/>
                      <a:r>
                        <a:rPr lang="en-US" sz="3200" u="none" strike="noStrike" kern="1200">
                          <a:solidFill>
                            <a:schemeClr val="accent6">
                              <a:lumMod val="50000"/>
                            </a:schemeClr>
                          </a:solidFill>
                          <a:effectLst/>
                          <a:latin typeface="+mn-lt"/>
                          <a:ea typeface="+mn-ea"/>
                          <a:cs typeface="+mn-cs"/>
                        </a:rPr>
                        <a:t>        32 </a:t>
                      </a:r>
                    </a:p>
                  </a:txBody>
                  <a:tcPr marL="9525" marR="9525" marT="9525" marB="0" anchor="b"/>
                </a:tc>
                <a:tc>
                  <a:txBody>
                    <a:bodyPr/>
                    <a:lstStyle/>
                    <a:p>
                      <a:pPr algn="r" fontAlgn="b"/>
                      <a:r>
                        <a:rPr lang="en-US" sz="3200" u="none" strike="noStrike" kern="1200">
                          <a:solidFill>
                            <a:schemeClr val="accent6">
                              <a:lumMod val="50000"/>
                            </a:schemeClr>
                          </a:solidFill>
                          <a:effectLst/>
                          <a:latin typeface="+mn-lt"/>
                          <a:ea typeface="+mn-ea"/>
                          <a:cs typeface="+mn-cs"/>
                        </a:rPr>
                        <a:t> 9.6 </a:t>
                      </a:r>
                    </a:p>
                  </a:txBody>
                  <a:tcPr marL="9525" marR="9525" marT="9525" marB="0" anchor="b"/>
                </a:tc>
                <a:extLst>
                  <a:ext uri="{0D108BD9-81ED-4DB2-BD59-A6C34878D82A}">
                    <a16:rowId xmlns:a16="http://schemas.microsoft.com/office/drawing/2014/main" val="3590164324"/>
                  </a:ext>
                </a:extLst>
              </a:tr>
              <a:tr h="409787">
                <a:tc>
                  <a:txBody>
                    <a:bodyPr/>
                    <a:lstStyle/>
                    <a:p>
                      <a:pPr algn="l" fontAlgn="b"/>
                      <a:r>
                        <a:rPr lang="en-US" sz="3200" u="none" strike="noStrike" dirty="0">
                          <a:solidFill>
                            <a:schemeClr val="accent6">
                              <a:lumMod val="50000"/>
                            </a:schemeClr>
                          </a:solidFill>
                          <a:effectLst/>
                          <a:latin typeface="+mn-lt"/>
                        </a:rPr>
                        <a:t>Black non-</a:t>
                      </a:r>
                      <a:r>
                        <a:rPr lang="en-US" sz="3200" u="none" strike="noStrike" dirty="0" err="1">
                          <a:solidFill>
                            <a:schemeClr val="accent6">
                              <a:lumMod val="50000"/>
                            </a:schemeClr>
                          </a:solidFill>
                          <a:effectLst/>
                          <a:latin typeface="+mn-lt"/>
                        </a:rPr>
                        <a:t>Hisp</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kern="1200">
                          <a:solidFill>
                            <a:schemeClr val="accent6">
                              <a:lumMod val="50000"/>
                            </a:schemeClr>
                          </a:solidFill>
                          <a:effectLst/>
                          <a:latin typeface="+mn-lt"/>
                          <a:ea typeface="+mn-ea"/>
                          <a:cs typeface="+mn-cs"/>
                        </a:rPr>
                        <a:t>            7 </a:t>
                      </a:r>
                    </a:p>
                  </a:txBody>
                  <a:tcPr marL="9525" marR="9525" marT="9525" marB="0" anchor="b"/>
                </a:tc>
                <a:tc>
                  <a:txBody>
                    <a:bodyPr/>
                    <a:lstStyle/>
                    <a:p>
                      <a:pPr algn="r" fontAlgn="b"/>
                      <a:r>
                        <a:rPr lang="en-US" sz="3200" u="none" strike="noStrike" kern="1200" dirty="0">
                          <a:solidFill>
                            <a:schemeClr val="accent6">
                              <a:lumMod val="50000"/>
                            </a:schemeClr>
                          </a:solidFill>
                          <a:effectLst/>
                          <a:latin typeface="+mn-lt"/>
                          <a:ea typeface="+mn-ea"/>
                          <a:cs typeface="+mn-cs"/>
                        </a:rPr>
                        <a:t>         3 </a:t>
                      </a:r>
                    </a:p>
                  </a:txBody>
                  <a:tcPr marL="9525" marR="9525" marT="9525" marB="0" anchor="b"/>
                </a:tc>
                <a:tc>
                  <a:txBody>
                    <a:bodyPr/>
                    <a:lstStyle/>
                    <a:p>
                      <a:pPr algn="r" fontAlgn="b"/>
                      <a:r>
                        <a:rPr lang="en-US" sz="3200" u="none" strike="noStrike" kern="1200" dirty="0">
                          <a:solidFill>
                            <a:schemeClr val="accent6">
                              <a:lumMod val="50000"/>
                            </a:schemeClr>
                          </a:solidFill>
                          <a:effectLst/>
                          <a:latin typeface="+mn-lt"/>
                          <a:ea typeface="+mn-ea"/>
                          <a:cs typeface="+mn-cs"/>
                        </a:rPr>
                        <a:t> </a:t>
                      </a:r>
                      <a:r>
                        <a:rPr lang="en-US" sz="3200" u="none" strike="noStrike" kern="1200" dirty="0" err="1">
                          <a:solidFill>
                            <a:schemeClr val="accent6">
                              <a:lumMod val="50000"/>
                            </a:schemeClr>
                          </a:solidFill>
                          <a:effectLst/>
                          <a:latin typeface="+mn-lt"/>
                          <a:ea typeface="+mn-ea"/>
                          <a:cs typeface="+mn-cs"/>
                        </a:rPr>
                        <a:t>na</a:t>
                      </a:r>
                      <a:r>
                        <a:rPr lang="en-US" sz="3200" u="none" strike="noStrike" kern="1200" dirty="0">
                          <a:solidFill>
                            <a:schemeClr val="accent6">
                              <a:lumMod val="50000"/>
                            </a:schemeClr>
                          </a:solidFill>
                          <a:effectLst/>
                          <a:latin typeface="+mn-lt"/>
                          <a:ea typeface="+mn-ea"/>
                          <a:cs typeface="+mn-cs"/>
                        </a:rPr>
                        <a:t> </a:t>
                      </a:r>
                    </a:p>
                  </a:txBody>
                  <a:tcPr marL="9525" marR="9525" marT="9525" marB="0" anchor="b"/>
                </a:tc>
                <a:extLst>
                  <a:ext uri="{0D108BD9-81ED-4DB2-BD59-A6C34878D82A}">
                    <a16:rowId xmlns:a16="http://schemas.microsoft.com/office/drawing/2014/main" val="4193004237"/>
                  </a:ext>
                </a:extLst>
              </a:tr>
              <a:tr h="409787">
                <a:tc>
                  <a:txBody>
                    <a:bodyPr/>
                    <a:lstStyle/>
                    <a:p>
                      <a:pPr algn="l" fontAlgn="b"/>
                      <a:r>
                        <a:rPr lang="en-US" sz="3200" u="none" strike="noStrike" dirty="0">
                          <a:solidFill>
                            <a:schemeClr val="accent6">
                              <a:lumMod val="50000"/>
                            </a:schemeClr>
                          </a:solidFill>
                          <a:effectLst/>
                          <a:latin typeface="+mn-lt"/>
                        </a:rPr>
                        <a:t>Other non-</a:t>
                      </a:r>
                      <a:r>
                        <a:rPr lang="en-US" sz="3200" u="none" strike="noStrike" dirty="0" err="1">
                          <a:solidFill>
                            <a:schemeClr val="accent6">
                              <a:lumMod val="50000"/>
                            </a:schemeClr>
                          </a:solidFill>
                          <a:effectLst/>
                          <a:latin typeface="+mn-lt"/>
                        </a:rPr>
                        <a:t>Hisp</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kern="1200">
                          <a:solidFill>
                            <a:schemeClr val="accent6">
                              <a:lumMod val="50000"/>
                            </a:schemeClr>
                          </a:solidFill>
                          <a:effectLst/>
                          <a:latin typeface="+mn-lt"/>
                          <a:ea typeface="+mn-ea"/>
                          <a:cs typeface="+mn-cs"/>
                        </a:rPr>
                        <a:t>          19 </a:t>
                      </a:r>
                    </a:p>
                  </a:txBody>
                  <a:tcPr marL="9525" marR="9525" marT="9525" marB="0" anchor="b"/>
                </a:tc>
                <a:tc>
                  <a:txBody>
                    <a:bodyPr/>
                    <a:lstStyle/>
                    <a:p>
                      <a:pPr algn="r" fontAlgn="b"/>
                      <a:r>
                        <a:rPr lang="en-US" sz="3200" u="none" strike="noStrike" kern="1200" dirty="0">
                          <a:solidFill>
                            <a:schemeClr val="accent6">
                              <a:lumMod val="50000"/>
                            </a:schemeClr>
                          </a:solidFill>
                          <a:effectLst/>
                          <a:latin typeface="+mn-lt"/>
                          <a:ea typeface="+mn-ea"/>
                          <a:cs typeface="+mn-cs"/>
                        </a:rPr>
                        <a:t>        16 </a:t>
                      </a:r>
                    </a:p>
                  </a:txBody>
                  <a:tcPr marL="9525" marR="9525" marT="9525" marB="0" anchor="b"/>
                </a:tc>
                <a:tc>
                  <a:txBody>
                    <a:bodyPr/>
                    <a:lstStyle/>
                    <a:p>
                      <a:pPr algn="r" fontAlgn="b"/>
                      <a:r>
                        <a:rPr lang="en-US" sz="3200" u="none" strike="noStrike" kern="1200">
                          <a:solidFill>
                            <a:schemeClr val="accent6">
                              <a:lumMod val="50000"/>
                            </a:schemeClr>
                          </a:solidFill>
                          <a:effectLst/>
                          <a:latin typeface="+mn-lt"/>
                          <a:ea typeface="+mn-ea"/>
                          <a:cs typeface="+mn-cs"/>
                        </a:rPr>
                        <a:t> 84.2 </a:t>
                      </a:r>
                    </a:p>
                  </a:txBody>
                  <a:tcPr marL="9525" marR="9525" marT="9525" marB="0" anchor="b"/>
                </a:tc>
                <a:extLst>
                  <a:ext uri="{0D108BD9-81ED-4DB2-BD59-A6C34878D82A}">
                    <a16:rowId xmlns:a16="http://schemas.microsoft.com/office/drawing/2014/main" val="1990447972"/>
                  </a:ext>
                </a:extLst>
              </a:tr>
              <a:tr h="409787">
                <a:tc>
                  <a:txBody>
                    <a:bodyPr/>
                    <a:lstStyle/>
                    <a:p>
                      <a:pPr algn="l" fontAlgn="b"/>
                      <a:r>
                        <a:rPr lang="en-US" sz="3200" u="none" strike="noStrike" dirty="0">
                          <a:solidFill>
                            <a:schemeClr val="accent6">
                              <a:lumMod val="50000"/>
                            </a:schemeClr>
                          </a:solidFill>
                          <a:effectLst/>
                          <a:latin typeface="+mn-lt"/>
                        </a:rPr>
                        <a:t>Hispanic</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kern="1200">
                          <a:solidFill>
                            <a:schemeClr val="accent6">
                              <a:lumMod val="50000"/>
                            </a:schemeClr>
                          </a:solidFill>
                          <a:effectLst/>
                          <a:latin typeface="+mn-lt"/>
                          <a:ea typeface="+mn-ea"/>
                          <a:cs typeface="+mn-cs"/>
                        </a:rPr>
                        <a:t>          22 </a:t>
                      </a:r>
                    </a:p>
                  </a:txBody>
                  <a:tcPr marL="9525" marR="9525" marT="9525" marB="0" anchor="b"/>
                </a:tc>
                <a:tc>
                  <a:txBody>
                    <a:bodyPr/>
                    <a:lstStyle/>
                    <a:p>
                      <a:pPr algn="r" fontAlgn="b"/>
                      <a:r>
                        <a:rPr lang="en-US" sz="3200" u="none" strike="noStrike" kern="1200" dirty="0">
                          <a:solidFill>
                            <a:schemeClr val="accent6">
                              <a:lumMod val="50000"/>
                            </a:schemeClr>
                          </a:solidFill>
                          <a:effectLst/>
                          <a:latin typeface="+mn-lt"/>
                          <a:ea typeface="+mn-ea"/>
                          <a:cs typeface="+mn-cs"/>
                        </a:rPr>
                        <a:t>        10 </a:t>
                      </a:r>
                    </a:p>
                  </a:txBody>
                  <a:tcPr marL="9525" marR="9525" marT="9525" marB="0" anchor="b"/>
                </a:tc>
                <a:tc>
                  <a:txBody>
                    <a:bodyPr/>
                    <a:lstStyle/>
                    <a:p>
                      <a:pPr algn="r" fontAlgn="b"/>
                      <a:r>
                        <a:rPr lang="en-US" sz="3200" u="none" strike="noStrike" kern="1200" dirty="0">
                          <a:solidFill>
                            <a:schemeClr val="accent6">
                              <a:lumMod val="50000"/>
                            </a:schemeClr>
                          </a:solidFill>
                          <a:effectLst/>
                          <a:latin typeface="+mn-lt"/>
                          <a:ea typeface="+mn-ea"/>
                          <a:cs typeface="+mn-cs"/>
                        </a:rPr>
                        <a:t> 45.5 </a:t>
                      </a:r>
                    </a:p>
                  </a:txBody>
                  <a:tcPr marL="9525" marR="9525" marT="9525" marB="0" anchor="b"/>
                </a:tc>
                <a:extLst>
                  <a:ext uri="{0D108BD9-81ED-4DB2-BD59-A6C34878D82A}">
                    <a16:rowId xmlns:a16="http://schemas.microsoft.com/office/drawing/2014/main" val="1946694750"/>
                  </a:ext>
                </a:extLst>
              </a:tr>
              <a:tr h="409787">
                <a:tc>
                  <a:txBody>
                    <a:bodyPr/>
                    <a:lstStyle/>
                    <a:p>
                      <a:pPr algn="l" fontAlgn="b"/>
                      <a:r>
                        <a:rPr lang="en-US" sz="3200" u="none" strike="noStrike" dirty="0" err="1">
                          <a:solidFill>
                            <a:schemeClr val="accent6">
                              <a:lumMod val="50000"/>
                            </a:schemeClr>
                          </a:solidFill>
                          <a:effectLst/>
                          <a:latin typeface="+mn-lt"/>
                        </a:rPr>
                        <a:t>Unk</a:t>
                      </a:r>
                      <a:r>
                        <a:rPr lang="en-US" sz="3200" u="none" strike="noStrike" dirty="0">
                          <a:solidFill>
                            <a:schemeClr val="accent6">
                              <a:lumMod val="50000"/>
                            </a:schemeClr>
                          </a:solidFill>
                          <a:effectLst/>
                          <a:latin typeface="+mn-lt"/>
                        </a:rPr>
                        <a:t> Race/</a:t>
                      </a:r>
                      <a:r>
                        <a:rPr lang="en-US" sz="3200" u="none" strike="noStrike" dirty="0" err="1">
                          <a:solidFill>
                            <a:schemeClr val="accent6">
                              <a:lumMod val="50000"/>
                            </a:schemeClr>
                          </a:solidFill>
                          <a:effectLst/>
                          <a:latin typeface="+mn-lt"/>
                        </a:rPr>
                        <a:t>Ethn</a:t>
                      </a:r>
                      <a:endParaRPr lang="en-US" sz="3200" b="0" i="0" u="none" strike="noStrike" dirty="0">
                        <a:solidFill>
                          <a:schemeClr val="accent6">
                            <a:lumMod val="50000"/>
                          </a:schemeClr>
                        </a:solidFill>
                        <a:effectLst/>
                        <a:latin typeface="+mn-lt"/>
                      </a:endParaRPr>
                    </a:p>
                  </a:txBody>
                  <a:tcPr marL="9525" marR="9525" marT="9525" anchor="b"/>
                </a:tc>
                <a:tc>
                  <a:txBody>
                    <a:bodyPr/>
                    <a:lstStyle/>
                    <a:p>
                      <a:pPr algn="r" fontAlgn="b"/>
                      <a:r>
                        <a:rPr lang="en-US" sz="3200" u="none" strike="noStrike" kern="1200" dirty="0">
                          <a:solidFill>
                            <a:schemeClr val="accent6">
                              <a:lumMod val="50000"/>
                            </a:schemeClr>
                          </a:solidFill>
                          <a:effectLst/>
                          <a:latin typeface="+mn-lt"/>
                          <a:ea typeface="+mn-ea"/>
                          <a:cs typeface="+mn-cs"/>
                        </a:rPr>
                        <a:t>            2 </a:t>
                      </a:r>
                    </a:p>
                  </a:txBody>
                  <a:tcPr marL="9525" marR="9525" marT="9525" marB="0" anchor="b"/>
                </a:tc>
                <a:tc>
                  <a:txBody>
                    <a:bodyPr/>
                    <a:lstStyle/>
                    <a:p>
                      <a:pPr algn="r" fontAlgn="b"/>
                      <a:r>
                        <a:rPr lang="en-US" sz="3200" u="none" strike="noStrike" kern="1200">
                          <a:solidFill>
                            <a:schemeClr val="accent6">
                              <a:lumMod val="50000"/>
                            </a:schemeClr>
                          </a:solidFill>
                          <a:effectLst/>
                          <a:latin typeface="+mn-lt"/>
                          <a:ea typeface="+mn-ea"/>
                          <a:cs typeface="+mn-cs"/>
                        </a:rPr>
                        <a:t>         2 </a:t>
                      </a:r>
                    </a:p>
                  </a:txBody>
                  <a:tcPr marL="9525" marR="9525" marT="9525" marB="0" anchor="b"/>
                </a:tc>
                <a:tc>
                  <a:txBody>
                    <a:bodyPr/>
                    <a:lstStyle/>
                    <a:p>
                      <a:pPr algn="r" fontAlgn="b"/>
                      <a:r>
                        <a:rPr lang="en-US" sz="3200" u="none" strike="noStrike" kern="1200" dirty="0">
                          <a:solidFill>
                            <a:schemeClr val="accent6">
                              <a:lumMod val="50000"/>
                            </a:schemeClr>
                          </a:solidFill>
                          <a:effectLst/>
                          <a:latin typeface="+mn-lt"/>
                          <a:ea typeface="+mn-ea"/>
                          <a:cs typeface="+mn-cs"/>
                        </a:rPr>
                        <a:t> </a:t>
                      </a:r>
                      <a:r>
                        <a:rPr lang="en-US" sz="3200" u="none" strike="noStrike" kern="1200" dirty="0" err="1">
                          <a:solidFill>
                            <a:schemeClr val="accent6">
                              <a:lumMod val="50000"/>
                            </a:schemeClr>
                          </a:solidFill>
                          <a:effectLst/>
                          <a:latin typeface="+mn-lt"/>
                          <a:ea typeface="+mn-ea"/>
                          <a:cs typeface="+mn-cs"/>
                        </a:rPr>
                        <a:t>na</a:t>
                      </a:r>
                      <a:r>
                        <a:rPr lang="en-US" sz="3200" u="none" strike="noStrike" kern="1200" dirty="0">
                          <a:solidFill>
                            <a:schemeClr val="accent6">
                              <a:lumMod val="50000"/>
                            </a:schemeClr>
                          </a:solidFill>
                          <a:effectLst/>
                          <a:latin typeface="+mn-lt"/>
                          <a:ea typeface="+mn-ea"/>
                          <a:cs typeface="+mn-cs"/>
                        </a:rPr>
                        <a:t> </a:t>
                      </a:r>
                    </a:p>
                  </a:txBody>
                  <a:tcPr marL="9525" marR="9525" marT="9525" marB="0" anchor="b"/>
                </a:tc>
                <a:extLst>
                  <a:ext uri="{0D108BD9-81ED-4DB2-BD59-A6C34878D82A}">
                    <a16:rowId xmlns:a16="http://schemas.microsoft.com/office/drawing/2014/main" val="1864666683"/>
                  </a:ext>
                </a:extLst>
              </a:tr>
            </a:tbl>
          </a:graphicData>
        </a:graphic>
      </p:graphicFrame>
      <p:sp>
        <p:nvSpPr>
          <p:cNvPr id="5" name="TextBox 4"/>
          <p:cNvSpPr txBox="1"/>
          <p:nvPr/>
        </p:nvSpPr>
        <p:spPr>
          <a:xfrm>
            <a:off x="838200" y="5716172"/>
            <a:ext cx="7789985" cy="646331"/>
          </a:xfrm>
          <a:prstGeom prst="rect">
            <a:avLst/>
          </a:prstGeom>
          <a:noFill/>
        </p:spPr>
        <p:txBody>
          <a:bodyPr wrap="square" rtlCol="0">
            <a:spAutoFit/>
          </a:bodyPr>
          <a:lstStyle/>
          <a:p>
            <a:r>
              <a:rPr lang="en-US" dirty="0">
                <a:solidFill>
                  <a:schemeClr val="accent6">
                    <a:lumMod val="50000"/>
                  </a:schemeClr>
                </a:solidFill>
              </a:rPr>
              <a:t>Source - State of CT Public Health Data, 2015 Annual Registration Report, Table 4 http://www.ct.gov/dph/cwp/view.asp</a:t>
            </a:r>
            <a:endParaRPr lang="en-US" dirty="0"/>
          </a:p>
        </p:txBody>
      </p:sp>
      <p:sp>
        <p:nvSpPr>
          <p:cNvPr id="6" name="Oval 5"/>
          <p:cNvSpPr/>
          <p:nvPr/>
        </p:nvSpPr>
        <p:spPr>
          <a:xfrm>
            <a:off x="8804030" y="2140321"/>
            <a:ext cx="1008185" cy="75528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5B5060F8-BA88-4125-BF39-73487A223A29}" type="slidenum">
              <a:rPr lang="en-US" smtClean="0"/>
              <a:t>9</a:t>
            </a:fld>
            <a:endParaRPr lang="en-US"/>
          </a:p>
        </p:txBody>
      </p:sp>
      <p:sp>
        <p:nvSpPr>
          <p:cNvPr id="8" name="Date Placeholder 5">
            <a:extLst>
              <a:ext uri="{FF2B5EF4-FFF2-40B4-BE49-F238E27FC236}">
                <a16:creationId xmlns:a16="http://schemas.microsoft.com/office/drawing/2014/main" id="{16446C58-3848-4122-BED7-7964F68C7296}"/>
              </a:ext>
            </a:extLst>
          </p:cNvPr>
          <p:cNvSpPr>
            <a:spLocks noGrp="1"/>
          </p:cNvSpPr>
          <p:nvPr>
            <p:ph type="dt" sz="half" idx="10"/>
          </p:nvPr>
        </p:nvSpPr>
        <p:spPr>
          <a:xfrm>
            <a:off x="838200" y="6356350"/>
            <a:ext cx="2743200" cy="365125"/>
          </a:xfrm>
        </p:spPr>
        <p:txBody>
          <a:bodyPr/>
          <a:lstStyle/>
          <a:p>
            <a:r>
              <a:rPr lang="en-US" dirty="0"/>
              <a:t>5/15/2018</a:t>
            </a:r>
          </a:p>
        </p:txBody>
      </p:sp>
    </p:spTree>
    <p:extLst>
      <p:ext uri="{BB962C8B-B14F-4D97-AF65-F5344CB8AC3E}">
        <p14:creationId xmlns:p14="http://schemas.microsoft.com/office/powerpoint/2010/main" val="263368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6078</TotalTime>
  <Words>2181</Words>
  <Application>Microsoft Office PowerPoint</Application>
  <PresentationFormat>Widescreen</PresentationFormat>
  <Paragraphs>539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 Antiqua</vt:lpstr>
      <vt:lpstr>Calibri</vt:lpstr>
      <vt:lpstr>Calibri Light</vt:lpstr>
      <vt:lpstr>Courier New</vt:lpstr>
      <vt:lpstr>Office Theme</vt:lpstr>
      <vt:lpstr>PowerPoint Presentation</vt:lpstr>
      <vt:lpstr>Agenda</vt:lpstr>
      <vt:lpstr>PowerPoint Presentation</vt:lpstr>
      <vt:lpstr>PowerPoint Presentation</vt:lpstr>
      <vt:lpstr>Goals of Early Childhood Collaborative</vt:lpstr>
      <vt:lpstr>Supporting the Community</vt:lpstr>
      <vt:lpstr>How Many Young Children Are There?</vt:lpstr>
      <vt:lpstr>Southington Births in 2015</vt:lpstr>
      <vt:lpstr>Southington Births in 2015</vt:lpstr>
      <vt:lpstr>Birth to Three Program</vt:lpstr>
      <vt:lpstr>Average Monthly WIC Participation</vt:lpstr>
      <vt:lpstr>Licensed Childcare Centers – Fall 2017</vt:lpstr>
      <vt:lpstr>Family Childcare Providers – Fall 2017</vt:lpstr>
      <vt:lpstr>Nursery Schools</vt:lpstr>
      <vt:lpstr>SPS Integrated Preschool Program</vt:lpstr>
      <vt:lpstr>Childcare Costs</vt:lpstr>
      <vt:lpstr>Care4Kids</vt:lpstr>
      <vt:lpstr>  # of K-5 Public School Children</vt:lpstr>
      <vt:lpstr>Kindergarten English Language Learners</vt:lpstr>
      <vt:lpstr>Eligible for Free and Reduced Lunch</vt:lpstr>
      <vt:lpstr>Children Under Age 19 Enrolled In Husky A</vt:lpstr>
      <vt:lpstr>Health - CT Physical Fitness Test</vt:lpstr>
      <vt:lpstr>Racial Makeup of District</vt:lpstr>
      <vt:lpstr>Race/Ethnicity of Preschool Program -2015</vt:lpstr>
      <vt:lpstr>Retained in Kindergarten</vt:lpstr>
      <vt:lpstr>Educators by Race/Ethnicity 2016-2017</vt:lpstr>
      <vt:lpstr>Children With Preschool Experience</vt:lpstr>
      <vt:lpstr>Upcoming Events</vt:lpstr>
      <vt:lpstr>Support the ECCS</vt:lpstr>
      <vt:lpstr>Thanks to ECCS Funders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Kelleher</dc:creator>
  <cp:lastModifiedBy>Joanne Kelleher</cp:lastModifiedBy>
  <cp:revision>136</cp:revision>
  <cp:lastPrinted>2018-05-15T16:09:51Z</cp:lastPrinted>
  <dcterms:created xsi:type="dcterms:W3CDTF">2017-05-09T17:57:07Z</dcterms:created>
  <dcterms:modified xsi:type="dcterms:W3CDTF">2018-05-15T16:10:37Z</dcterms:modified>
</cp:coreProperties>
</file>