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7315200" cy="9601200"/>
  <p:embeddedFontLst>
    <p:embeddedFont>
      <p:font typeface="Bad Script" panose="020B0604020202020204" charset="0"/>
      <p:regular r:id="rId28"/>
    </p:embeddedFont>
    <p:embeddedFont>
      <p:font typeface="Bree Serif" panose="020B0604020202020204" charset="0"/>
      <p:regular r:id="rId29"/>
    </p:embeddedFont>
    <p:embeddedFont>
      <p:font typeface="Brush Script MT" panose="03060802040406070304" pitchFamily="66" charset="0"/>
      <p:italic r:id="rId30"/>
    </p:embeddedFont>
    <p:embeddedFont>
      <p:font typeface="Candara" panose="020E05020303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8715448a1_0_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8715448a1_0_2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8e576c11_0_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8e576c11_0_1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3ceb4d02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83ceb4d02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04f8fca9b_0_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04f8fca9b_0_2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9cd528f0_0_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39cd528f0_0_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04f8fca9b_0_3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04f8fca9b_0_3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04f8fca9b_0_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04f8fca9b_0_6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954e6a0d_0_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954e6a0d_0_6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04f8fca9b_0_4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04f8fca9b_0_4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04f8fca9b_0_7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04f8fca9b_0_7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8ced6962_0_3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8ced6962_0_3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99aaf92b_0_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99aaf92b_0_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04f8fca9b_0_5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04f8fca9b_0_5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99aaf92b_0_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99aaf92b_0_1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76e51196_0_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76e51196_0_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a7767a6b7_0_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a7767a6b7_0_1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8ef1b1f21_1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8ef1b1f21_1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8ced6962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38ced6962_0_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3954e6a0d_0_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3954e6a0d_0_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954e6a0d_0_2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954e6a0d_0_2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3969e560c_0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3969e560c_0_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04f8fca9b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04f8fca9b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04f8fca9b_0_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04f8fca9b_0_5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8d5e7d184_1_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8d5e7d184_1_1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youyoga.com/the-7-best-yoga-breathing-exercises-both-on-and-off-your-ma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heartmindkids.com/how-to-make-a-glitter-jar-for-mindfulnes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yogibrarian.wordpress.com/2016/09/27/apples-yoga-storytim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littlefloweryoga.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www.mindfulteachers.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jewelneverbroken.com/" TargetMode="External"/><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crec.org/mindfulness/" TargetMode="External"/><Relationship Id="rId5" Type="http://schemas.openxmlformats.org/officeDocument/2006/relationships/hyperlink" Target="https://chopracentermeditation.com/" TargetMode="External"/><Relationship Id="rId4" Type="http://schemas.openxmlformats.org/officeDocument/2006/relationships/hyperlink" Target="http://www.copperbeechinstitut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221125" y="629050"/>
            <a:ext cx="7030800" cy="12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3"/>
          <p:cNvSpPr txBox="1"/>
          <p:nvPr/>
        </p:nvSpPr>
        <p:spPr>
          <a:xfrm>
            <a:off x="1258125" y="518050"/>
            <a:ext cx="6858000" cy="24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7200">
              <a:solidFill>
                <a:srgbClr val="0000FF"/>
              </a:solidFill>
              <a:latin typeface="Bree Serif"/>
              <a:ea typeface="Bree Serif"/>
              <a:cs typeface="Bree Serif"/>
              <a:sym typeface="Bree Serif"/>
            </a:endParaRPr>
          </a:p>
        </p:txBody>
      </p:sp>
      <p:sp>
        <p:nvSpPr>
          <p:cNvPr id="56" name="Google Shape;56;p13"/>
          <p:cNvSpPr txBox="1"/>
          <p:nvPr/>
        </p:nvSpPr>
        <p:spPr>
          <a:xfrm>
            <a:off x="1860513" y="3515442"/>
            <a:ext cx="5387100" cy="12515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i="1" dirty="0"/>
              <a:t>An Early Childhood Collaborative of Southington Workshop</a:t>
            </a:r>
            <a:endParaRPr lang="en" b="1" i="1" dirty="0"/>
          </a:p>
          <a:p>
            <a:pPr marL="0" lvl="0" indent="0" algn="ctr" rtl="0">
              <a:spcBef>
                <a:spcPts val="0"/>
              </a:spcBef>
              <a:spcAft>
                <a:spcPts val="0"/>
              </a:spcAft>
              <a:buNone/>
            </a:pPr>
            <a:r>
              <a:rPr lang="en" b="1" i="1" dirty="0"/>
              <a:t>Presented by:</a:t>
            </a:r>
            <a:endParaRPr b="1" i="1" dirty="0"/>
          </a:p>
          <a:p>
            <a:pPr marL="0" lvl="0" indent="0" algn="ctr" rtl="0">
              <a:spcBef>
                <a:spcPts val="0"/>
              </a:spcBef>
              <a:spcAft>
                <a:spcPts val="0"/>
              </a:spcAft>
              <a:buNone/>
            </a:pPr>
            <a:r>
              <a:rPr lang="en" b="1" i="1" dirty="0"/>
              <a:t>Amy Inzero</a:t>
            </a:r>
            <a:endParaRPr b="1" i="1" dirty="0"/>
          </a:p>
          <a:p>
            <a:pPr marL="0" lvl="0" indent="0" algn="ctr" rtl="0">
              <a:spcBef>
                <a:spcPts val="0"/>
              </a:spcBef>
              <a:spcAft>
                <a:spcPts val="0"/>
              </a:spcAft>
              <a:buNone/>
            </a:pPr>
            <a:r>
              <a:rPr lang="en" b="1" i="1" dirty="0"/>
              <a:t>ainzero@npsct.org</a:t>
            </a:r>
            <a:endParaRPr b="1" i="1" dirty="0"/>
          </a:p>
          <a:p>
            <a:pPr marL="0" lvl="0" indent="0" algn="ctr" rtl="0">
              <a:spcBef>
                <a:spcPts val="0"/>
              </a:spcBef>
              <a:spcAft>
                <a:spcPts val="0"/>
              </a:spcAft>
              <a:buNone/>
            </a:pPr>
            <a:r>
              <a:rPr lang="en" b="1" dirty="0"/>
              <a:t>3/2/19</a:t>
            </a:r>
            <a:endParaRPr b="1" dirty="0"/>
          </a:p>
        </p:txBody>
      </p:sp>
      <p:sp>
        <p:nvSpPr>
          <p:cNvPr id="57" name="Google Shape;57;p13"/>
          <p:cNvSpPr/>
          <p:nvPr/>
        </p:nvSpPr>
        <p:spPr>
          <a:xfrm>
            <a:off x="1468288" y="629061"/>
            <a:ext cx="6343974" cy="2886381"/>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000000"/>
                </a:solidFill>
                <a:latin typeface="Candara" panose="020E0502030303020204" pitchFamily="34" charset="0"/>
              </a:rPr>
              <a:t>Living </a:t>
            </a:r>
            <a:br>
              <a:rPr b="0" i="0" dirty="0">
                <a:ln w="9525" cap="flat" cmpd="sng">
                  <a:solidFill>
                    <a:schemeClr val="dk2"/>
                  </a:solidFill>
                  <a:prstDash val="solid"/>
                  <a:round/>
                  <a:headEnd type="none" w="sm" len="sm"/>
                  <a:tailEnd type="none" w="sm" len="sm"/>
                </a:ln>
                <a:solidFill>
                  <a:srgbClr val="000000"/>
                </a:solidFill>
                <a:latin typeface="Candara" panose="020E0502030303020204" pitchFamily="34" charset="0"/>
              </a:rPr>
            </a:br>
            <a:r>
              <a:rPr b="0" i="0" dirty="0">
                <a:ln w="9525" cap="flat" cmpd="sng">
                  <a:solidFill>
                    <a:schemeClr val="dk2"/>
                  </a:solidFill>
                  <a:prstDash val="solid"/>
                  <a:round/>
                  <a:headEnd type="none" w="sm" len="sm"/>
                  <a:tailEnd type="none" w="sm" len="sm"/>
                </a:ln>
                <a:solidFill>
                  <a:srgbClr val="000000"/>
                </a:solidFill>
                <a:latin typeface="Candara" panose="020E0502030303020204" pitchFamily="34" charset="0"/>
              </a:rPr>
              <a:t>Mindfully</a:t>
            </a:r>
          </a:p>
        </p:txBody>
      </p:sp>
      <p:pic>
        <p:nvPicPr>
          <p:cNvPr id="58" name="Google Shape;58;p13"/>
          <p:cNvPicPr preferRelativeResize="0"/>
          <p:nvPr/>
        </p:nvPicPr>
        <p:blipFill>
          <a:blip r:embed="rId3">
            <a:alphaModFix/>
          </a:blip>
          <a:stretch>
            <a:fillRect/>
          </a:stretch>
        </p:blipFill>
        <p:spPr>
          <a:xfrm>
            <a:off x="299647" y="3608650"/>
            <a:ext cx="1384828" cy="1342300"/>
          </a:xfrm>
          <a:prstGeom prst="rect">
            <a:avLst/>
          </a:prstGeom>
          <a:noFill/>
          <a:ln>
            <a:noFill/>
          </a:ln>
        </p:spPr>
      </p:pic>
      <p:pic>
        <p:nvPicPr>
          <p:cNvPr id="59" name="Google Shape;59;p13"/>
          <p:cNvPicPr preferRelativeResize="0"/>
          <p:nvPr/>
        </p:nvPicPr>
        <p:blipFill>
          <a:blip r:embed="rId3">
            <a:alphaModFix/>
          </a:blip>
          <a:stretch>
            <a:fillRect/>
          </a:stretch>
        </p:blipFill>
        <p:spPr>
          <a:xfrm>
            <a:off x="7423675" y="3608651"/>
            <a:ext cx="1532075" cy="1485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2"/>
          <p:cNvSpPr txBox="1"/>
          <p:nvPr/>
        </p:nvSpPr>
        <p:spPr>
          <a:xfrm>
            <a:off x="138900" y="236900"/>
            <a:ext cx="63615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Mindful Breath Counting</a:t>
            </a:r>
            <a:endParaRPr sz="4800" b="1" dirty="0">
              <a:latin typeface="Brush Script MT" panose="03060802040406070304" pitchFamily="66" charset="0"/>
              <a:ea typeface="Corsiva"/>
              <a:cs typeface="Corsiva"/>
              <a:sym typeface="Corsiva"/>
            </a:endParaRPr>
          </a:p>
        </p:txBody>
      </p:sp>
      <p:sp>
        <p:nvSpPr>
          <p:cNvPr id="128" name="Google Shape;128;p22"/>
          <p:cNvSpPr txBox="1"/>
          <p:nvPr/>
        </p:nvSpPr>
        <p:spPr>
          <a:xfrm>
            <a:off x="332713" y="1005650"/>
            <a:ext cx="8693400" cy="2836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AutoNum type="arabicPeriod"/>
            </a:pPr>
            <a:r>
              <a:rPr lang="en" sz="2200" i="1"/>
              <a:t>Find a comfortable seated position</a:t>
            </a:r>
            <a:endParaRPr sz="2200" i="1"/>
          </a:p>
          <a:p>
            <a:pPr marL="457200" lvl="0" indent="-368300" algn="l" rtl="0">
              <a:spcBef>
                <a:spcPts val="0"/>
              </a:spcBef>
              <a:spcAft>
                <a:spcPts val="0"/>
              </a:spcAft>
              <a:buSzPts val="2200"/>
              <a:buAutoNum type="arabicPeriod"/>
            </a:pPr>
            <a:r>
              <a:rPr lang="en" sz="2200" i="1"/>
              <a:t>Close your eyes. Take a few deep breaths. Then let your breath come naturally. </a:t>
            </a:r>
            <a:endParaRPr sz="2200" i="1"/>
          </a:p>
          <a:p>
            <a:pPr marL="457200" lvl="0" indent="-368300" algn="l" rtl="0">
              <a:spcBef>
                <a:spcPts val="0"/>
              </a:spcBef>
              <a:spcAft>
                <a:spcPts val="0"/>
              </a:spcAft>
              <a:buSzPts val="2200"/>
              <a:buAutoNum type="arabicPeriod"/>
            </a:pPr>
            <a:r>
              <a:rPr lang="en" sz="2200" i="1"/>
              <a:t>Count 1 to yourself as you exhale. </a:t>
            </a:r>
            <a:endParaRPr sz="2200" i="1"/>
          </a:p>
          <a:p>
            <a:pPr marL="457200" lvl="0" indent="-368300" algn="l" rtl="0">
              <a:spcBef>
                <a:spcPts val="0"/>
              </a:spcBef>
              <a:spcAft>
                <a:spcPts val="0"/>
              </a:spcAft>
              <a:buSzPts val="2200"/>
              <a:buAutoNum type="arabicPeriod"/>
            </a:pPr>
            <a:r>
              <a:rPr lang="en" sz="2200" i="1"/>
              <a:t>The next time you exhale, count 2. </a:t>
            </a:r>
            <a:endParaRPr sz="2200" i="1"/>
          </a:p>
          <a:p>
            <a:pPr marL="457200" lvl="0" indent="-368300" algn="l" rtl="0">
              <a:spcBef>
                <a:spcPts val="0"/>
              </a:spcBef>
              <a:spcAft>
                <a:spcPts val="0"/>
              </a:spcAft>
              <a:buSzPts val="2200"/>
              <a:buAutoNum type="arabicPeriod"/>
            </a:pPr>
            <a:r>
              <a:rPr lang="en" sz="2200" i="1"/>
              <a:t>Continue this as you count to 5.</a:t>
            </a:r>
            <a:endParaRPr sz="2200" i="1"/>
          </a:p>
          <a:p>
            <a:pPr marL="457200" lvl="0" indent="-368300" algn="l" rtl="0">
              <a:spcBef>
                <a:spcPts val="0"/>
              </a:spcBef>
              <a:spcAft>
                <a:spcPts val="0"/>
              </a:spcAft>
              <a:buSzPts val="2200"/>
              <a:buAutoNum type="arabicPeriod"/>
            </a:pPr>
            <a:r>
              <a:rPr lang="en" sz="2200" i="1"/>
              <a:t>Then, begin a new cycle counting 1 on the exhalation.</a:t>
            </a:r>
            <a:endParaRPr sz="2200" i="1"/>
          </a:p>
          <a:p>
            <a:pPr marL="457200" lvl="0" indent="-381000" algn="l" rtl="0">
              <a:spcBef>
                <a:spcPts val="0"/>
              </a:spcBef>
              <a:spcAft>
                <a:spcPts val="0"/>
              </a:spcAft>
              <a:buSzPts val="2400"/>
              <a:buAutoNum type="arabicPeriod"/>
            </a:pPr>
            <a:r>
              <a:rPr lang="en" sz="2200" i="1"/>
              <a:t>Do not count higher than 5, and only count on the exhalation.</a:t>
            </a:r>
            <a:r>
              <a:rPr lang="en" sz="2400" i="1"/>
              <a:t> </a:t>
            </a:r>
            <a:endParaRPr sz="2400" i="1"/>
          </a:p>
        </p:txBody>
      </p:sp>
      <p:pic>
        <p:nvPicPr>
          <p:cNvPr id="129" name="Google Shape;129;p22"/>
          <p:cNvPicPr preferRelativeResize="0"/>
          <p:nvPr/>
        </p:nvPicPr>
        <p:blipFill>
          <a:blip r:embed="rId3">
            <a:alphaModFix/>
          </a:blip>
          <a:stretch>
            <a:fillRect/>
          </a:stretch>
        </p:blipFill>
        <p:spPr>
          <a:xfrm>
            <a:off x="3209325" y="3842450"/>
            <a:ext cx="2708300" cy="1214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p:nvPr/>
        </p:nvSpPr>
        <p:spPr>
          <a:xfrm>
            <a:off x="225300" y="3565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3"/>
          <p:cNvSpPr txBox="1"/>
          <p:nvPr/>
        </p:nvSpPr>
        <p:spPr>
          <a:xfrm>
            <a:off x="225300" y="783125"/>
            <a:ext cx="63615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More Breathing...</a:t>
            </a:r>
            <a:endParaRPr sz="4800" b="1" dirty="0">
              <a:latin typeface="Brush Script MT" panose="03060802040406070304" pitchFamily="66" charset="0"/>
              <a:ea typeface="Corsiva"/>
              <a:cs typeface="Corsiva"/>
              <a:sym typeface="Corsiva"/>
            </a:endParaRPr>
          </a:p>
        </p:txBody>
      </p:sp>
      <p:sp>
        <p:nvSpPr>
          <p:cNvPr id="136" name="Google Shape;136;p23"/>
          <p:cNvSpPr txBox="1"/>
          <p:nvPr/>
        </p:nvSpPr>
        <p:spPr>
          <a:xfrm>
            <a:off x="1627575" y="1772625"/>
            <a:ext cx="6054000" cy="215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i="1" dirty="0"/>
              <a:t>3 Part Breath</a:t>
            </a:r>
            <a:endParaRPr sz="3000" i="1" dirty="0"/>
          </a:p>
          <a:p>
            <a:pPr marL="0" lvl="0" indent="0" algn="ctr" rtl="0">
              <a:spcBef>
                <a:spcPts val="0"/>
              </a:spcBef>
              <a:spcAft>
                <a:spcPts val="0"/>
              </a:spcAft>
              <a:buNone/>
            </a:pPr>
            <a:r>
              <a:rPr lang="en" sz="3000" i="1" dirty="0"/>
              <a:t>Buddy Breath</a:t>
            </a:r>
            <a:endParaRPr sz="3000" i="1" dirty="0"/>
          </a:p>
          <a:p>
            <a:pPr marL="0" lvl="0" indent="0" algn="ctr" rtl="0">
              <a:spcBef>
                <a:spcPts val="0"/>
              </a:spcBef>
              <a:spcAft>
                <a:spcPts val="0"/>
              </a:spcAft>
              <a:buNone/>
            </a:pPr>
            <a:r>
              <a:rPr lang="en" sz="3000" i="1" dirty="0"/>
              <a:t>Alternate Nostril Breathing</a:t>
            </a:r>
            <a:endParaRPr sz="3000" i="1" dirty="0"/>
          </a:p>
          <a:p>
            <a:pPr marL="0" lvl="0" indent="0" algn="ctr" rtl="0">
              <a:spcBef>
                <a:spcPts val="0"/>
              </a:spcBef>
              <a:spcAft>
                <a:spcPts val="0"/>
              </a:spcAft>
              <a:buNone/>
            </a:pPr>
            <a:r>
              <a:rPr lang="en" sz="3000" i="1" dirty="0"/>
              <a:t>Bumblebee Breath</a:t>
            </a:r>
            <a:endParaRPr sz="3000" i="1" dirty="0"/>
          </a:p>
          <a:p>
            <a:pPr marL="0" lvl="0" indent="0" algn="ctr" rtl="0">
              <a:spcBef>
                <a:spcPts val="0"/>
              </a:spcBef>
              <a:spcAft>
                <a:spcPts val="0"/>
              </a:spcAft>
              <a:buNone/>
            </a:pPr>
            <a:r>
              <a:rPr lang="en" sz="3000" i="1" dirty="0"/>
              <a:t>Breath of Joy</a:t>
            </a:r>
            <a:endParaRPr sz="2200" i="1" dirty="0"/>
          </a:p>
          <a:p>
            <a:pPr marL="0" lvl="0" indent="0" algn="l" rtl="0">
              <a:spcBef>
                <a:spcPts val="0"/>
              </a:spcBef>
              <a:spcAft>
                <a:spcPts val="0"/>
              </a:spcAft>
              <a:buNone/>
            </a:pPr>
            <a:endParaRPr sz="2200" i="1" dirty="0"/>
          </a:p>
          <a:p>
            <a:pPr marL="0" lvl="0" indent="0" algn="l" rtl="0">
              <a:spcBef>
                <a:spcPts val="0"/>
              </a:spcBef>
              <a:spcAft>
                <a:spcPts val="0"/>
              </a:spcAft>
              <a:buNone/>
            </a:pPr>
            <a:r>
              <a:rPr lang="en" sz="1600" i="1" dirty="0">
                <a:hlinkClick r:id="rId3"/>
              </a:rPr>
              <a:t>https://www.doyouyoga.com/the-7-best-yoga-breathing-exercises-both-on-and-off-your-mat/</a:t>
            </a:r>
            <a:r>
              <a:rPr lang="en" sz="1600" i="1" dirty="0"/>
              <a:t> </a:t>
            </a:r>
            <a:endParaRPr sz="1600" i="1" dirty="0"/>
          </a:p>
          <a:p>
            <a:pPr marL="0" lvl="0" indent="0" algn="ctr" rtl="0">
              <a:spcBef>
                <a:spcPts val="0"/>
              </a:spcBef>
              <a:spcAft>
                <a:spcPts val="0"/>
              </a:spcAft>
              <a:buNone/>
            </a:pPr>
            <a:endParaRPr sz="1600" i="1" dirty="0">
              <a:solidFill>
                <a:srgbClr val="1C4587"/>
              </a:solidFill>
            </a:endParaRPr>
          </a:p>
        </p:txBody>
      </p:sp>
      <p:pic>
        <p:nvPicPr>
          <p:cNvPr id="137" name="Google Shape;137;p23"/>
          <p:cNvPicPr preferRelativeResize="0"/>
          <p:nvPr/>
        </p:nvPicPr>
        <p:blipFill>
          <a:blip r:embed="rId4">
            <a:alphaModFix/>
          </a:blip>
          <a:stretch>
            <a:fillRect/>
          </a:stretch>
        </p:blipFill>
        <p:spPr>
          <a:xfrm>
            <a:off x="6179352" y="202952"/>
            <a:ext cx="2422875" cy="242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p:nvPr/>
        </p:nvSpPr>
        <p:spPr>
          <a:xfrm>
            <a:off x="264075" y="439725"/>
            <a:ext cx="46521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Visual Helpers...</a:t>
            </a:r>
            <a:endParaRPr sz="4800" b="1" dirty="0">
              <a:latin typeface="Brush Script MT" panose="03060802040406070304" pitchFamily="66" charset="0"/>
              <a:ea typeface="Corsiva"/>
              <a:cs typeface="Corsiva"/>
              <a:sym typeface="Corsiva"/>
            </a:endParaRPr>
          </a:p>
        </p:txBody>
      </p:sp>
      <p:sp>
        <p:nvSpPr>
          <p:cNvPr id="143" name="Google Shape;143;p24"/>
          <p:cNvSpPr txBox="1"/>
          <p:nvPr/>
        </p:nvSpPr>
        <p:spPr>
          <a:xfrm>
            <a:off x="138900" y="1666800"/>
            <a:ext cx="9063300" cy="33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i="1" dirty="0">
                <a:solidFill>
                  <a:srgbClr val="1C4587"/>
                </a:solidFill>
              </a:rPr>
              <a:t>   </a:t>
            </a:r>
            <a:endParaRPr sz="3000" b="1" i="1" dirty="0">
              <a:solidFill>
                <a:srgbClr val="1C4587"/>
              </a:solidFill>
            </a:endParaRPr>
          </a:p>
          <a:p>
            <a:pPr marL="0" lvl="0" indent="0" algn="ctr" rtl="0">
              <a:spcBef>
                <a:spcPts val="0"/>
              </a:spcBef>
              <a:spcAft>
                <a:spcPts val="0"/>
              </a:spcAft>
              <a:buNone/>
            </a:pPr>
            <a:r>
              <a:rPr lang="en" sz="3600" i="1" dirty="0">
                <a:solidFill>
                  <a:srgbClr val="1C4587"/>
                </a:solidFill>
              </a:rPr>
              <a:t>Hoberman’s Sphere</a:t>
            </a:r>
            <a:endParaRPr sz="3600" i="1" dirty="0">
              <a:solidFill>
                <a:srgbClr val="1C4587"/>
              </a:solidFill>
            </a:endParaRPr>
          </a:p>
          <a:p>
            <a:pPr marL="0" lvl="0" indent="0" algn="ctr" rtl="0">
              <a:spcBef>
                <a:spcPts val="0"/>
              </a:spcBef>
              <a:spcAft>
                <a:spcPts val="0"/>
              </a:spcAft>
              <a:buNone/>
            </a:pPr>
            <a:endParaRPr sz="3600" i="1" dirty="0">
              <a:solidFill>
                <a:srgbClr val="1C4587"/>
              </a:solidFill>
            </a:endParaRPr>
          </a:p>
          <a:p>
            <a:pPr marL="0" lvl="0" indent="0" algn="ctr" rtl="0">
              <a:spcBef>
                <a:spcPts val="0"/>
              </a:spcBef>
              <a:spcAft>
                <a:spcPts val="0"/>
              </a:spcAft>
              <a:buNone/>
            </a:pPr>
            <a:r>
              <a:rPr lang="en" sz="3600" i="1" dirty="0">
                <a:solidFill>
                  <a:srgbClr val="1C4587"/>
                </a:solidFill>
              </a:rPr>
              <a:t>Glitter Jar</a:t>
            </a:r>
            <a:endParaRPr sz="3600" i="1" dirty="0">
              <a:solidFill>
                <a:srgbClr val="1C4587"/>
              </a:solidFill>
            </a:endParaRPr>
          </a:p>
          <a:p>
            <a:pPr marL="0" lvl="0" indent="0" algn="ctr" rtl="0">
              <a:lnSpc>
                <a:spcPct val="115000"/>
              </a:lnSpc>
              <a:spcBef>
                <a:spcPts val="0"/>
              </a:spcBef>
              <a:spcAft>
                <a:spcPts val="0"/>
              </a:spcAft>
              <a:buNone/>
            </a:pPr>
            <a:endParaRPr sz="2000" dirty="0">
              <a:solidFill>
                <a:schemeClr val="dk1"/>
              </a:solidFill>
            </a:endParaRPr>
          </a:p>
          <a:p>
            <a:pPr marL="0" lvl="0" indent="0" algn="ctr" rtl="0">
              <a:lnSpc>
                <a:spcPct val="115000"/>
              </a:lnSpc>
              <a:spcBef>
                <a:spcPts val="0"/>
              </a:spcBef>
              <a:spcAft>
                <a:spcPts val="0"/>
              </a:spcAft>
              <a:buNone/>
            </a:pPr>
            <a:r>
              <a:rPr lang="en" sz="2000" dirty="0">
                <a:solidFill>
                  <a:schemeClr val="dk1"/>
                </a:solidFill>
                <a:hlinkClick r:id="rId3"/>
              </a:rPr>
              <a:t>https://heartmindkids.com/how-to-make-a-glitter-jar-for-mindfulness/</a:t>
            </a:r>
            <a:r>
              <a:rPr lang="en" sz="2000" dirty="0">
                <a:solidFill>
                  <a:schemeClr val="dk1"/>
                </a:solidFill>
              </a:rPr>
              <a:t> </a:t>
            </a:r>
            <a:endParaRPr sz="2000" i="1" dirty="0">
              <a:solidFill>
                <a:srgbClr val="1C4587"/>
              </a:solidFill>
            </a:endParaRPr>
          </a:p>
          <a:p>
            <a:pPr marL="0" lvl="0" indent="0" algn="ctr" rtl="0">
              <a:spcBef>
                <a:spcPts val="0"/>
              </a:spcBef>
              <a:spcAft>
                <a:spcPts val="0"/>
              </a:spcAft>
              <a:buNone/>
            </a:pPr>
            <a:endParaRPr sz="3000" i="1" dirty="0">
              <a:solidFill>
                <a:srgbClr val="1C4587"/>
              </a:solidFill>
            </a:endParaRPr>
          </a:p>
        </p:txBody>
      </p:sp>
      <p:pic>
        <p:nvPicPr>
          <p:cNvPr id="144" name="Google Shape;144;p24"/>
          <p:cNvPicPr preferRelativeResize="0"/>
          <p:nvPr/>
        </p:nvPicPr>
        <p:blipFill>
          <a:blip r:embed="rId4">
            <a:alphaModFix/>
          </a:blip>
          <a:stretch>
            <a:fillRect/>
          </a:stretch>
        </p:blipFill>
        <p:spPr>
          <a:xfrm>
            <a:off x="6913374" y="808174"/>
            <a:ext cx="1984050" cy="1984050"/>
          </a:xfrm>
          <a:prstGeom prst="rect">
            <a:avLst/>
          </a:prstGeom>
          <a:noFill/>
          <a:ln>
            <a:noFill/>
          </a:ln>
        </p:spPr>
      </p:pic>
      <p:pic>
        <p:nvPicPr>
          <p:cNvPr id="145" name="Google Shape;145;p24"/>
          <p:cNvPicPr preferRelativeResize="0"/>
          <p:nvPr/>
        </p:nvPicPr>
        <p:blipFill>
          <a:blip r:embed="rId5">
            <a:alphaModFix/>
          </a:blip>
          <a:stretch>
            <a:fillRect/>
          </a:stretch>
        </p:blipFill>
        <p:spPr>
          <a:xfrm>
            <a:off x="849300" y="1421650"/>
            <a:ext cx="1259100" cy="189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25"/>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5"/>
          <p:cNvSpPr txBox="1"/>
          <p:nvPr/>
        </p:nvSpPr>
        <p:spPr>
          <a:xfrm>
            <a:off x="364150" y="599350"/>
            <a:ext cx="37782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Brush Script MT" panose="03060802040406070304" pitchFamily="66" charset="0"/>
                <a:ea typeface="Corsiva"/>
                <a:cs typeface="Corsiva"/>
                <a:sym typeface="Corsiva"/>
              </a:rPr>
              <a:t>Consider This...</a:t>
            </a:r>
            <a:endParaRPr sz="2400" i="1" dirty="0"/>
          </a:p>
          <a:p>
            <a:pPr marL="0" lvl="0" indent="0" algn="ctr" rtl="0">
              <a:lnSpc>
                <a:spcPct val="115000"/>
              </a:lnSpc>
              <a:spcBef>
                <a:spcPts val="0"/>
              </a:spcBef>
              <a:spcAft>
                <a:spcPts val="0"/>
              </a:spcAft>
              <a:buClr>
                <a:schemeClr val="dk1"/>
              </a:buClr>
              <a:buSzPts val="1100"/>
              <a:buFont typeface="Arial"/>
              <a:buNone/>
            </a:pPr>
            <a:endParaRPr sz="2400" i="1" dirty="0">
              <a:solidFill>
                <a:schemeClr val="dk1"/>
              </a:solidFill>
              <a:latin typeface="Brush Script MT" panose="03060802040406070304" pitchFamily="66" charset="0"/>
              <a:ea typeface="Corsiva"/>
              <a:cs typeface="Corsiva"/>
              <a:sym typeface="Corsiva"/>
            </a:endParaRPr>
          </a:p>
          <a:p>
            <a:pPr marL="0" lvl="0" indent="0" algn="l" rtl="0">
              <a:spcBef>
                <a:spcPts val="0"/>
              </a:spcBef>
              <a:spcAft>
                <a:spcPts val="0"/>
              </a:spcAft>
              <a:buNone/>
            </a:pPr>
            <a:endParaRPr sz="2400" i="1" dirty="0"/>
          </a:p>
        </p:txBody>
      </p:sp>
      <p:sp>
        <p:nvSpPr>
          <p:cNvPr id="152" name="Google Shape;152;p25"/>
          <p:cNvSpPr txBox="1"/>
          <p:nvPr/>
        </p:nvSpPr>
        <p:spPr>
          <a:xfrm>
            <a:off x="155850" y="1206807"/>
            <a:ext cx="8832300" cy="347840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i="1" dirty="0">
                <a:solidFill>
                  <a:schemeClr val="dk1"/>
                </a:solidFill>
                <a:latin typeface="Brush Script MT" panose="03060802040406070304" pitchFamily="66" charset="0"/>
                <a:ea typeface="Corsiva"/>
                <a:cs typeface="Corsiva"/>
                <a:sym typeface="Corsiva"/>
              </a:rPr>
              <a:t>One good breath will allow a child to relax mentally and physically. One good breath will teach a child to pause before committing to her words and actions. One good breath will help a child release his anger and approach difficult situations with a clear mind. One good breath will help a child gather the courage to take a calculated risk , improve a child’s focus, so she can perform better at school , on the ball field, at home. One good breath will remind a child to smile, to forgive, to play, to love, to live. If one good breath will help a child to achieve all of this, imagine what a lifetime of good breaths will do.</a:t>
            </a:r>
            <a:endParaRPr sz="2400" i="1" dirty="0">
              <a:solidFill>
                <a:schemeClr val="dk1"/>
              </a:solidFill>
              <a:latin typeface="Brush Script MT" panose="03060802040406070304" pitchFamily="66" charset="0"/>
              <a:ea typeface="Corsiva"/>
              <a:cs typeface="Corsiva"/>
              <a:sym typeface="Corsiva"/>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Yoga 4 Classrooms</a:t>
            </a:r>
            <a:r>
              <a:rPr lang="en" sz="2400" i="1" dirty="0">
                <a:solidFill>
                  <a:schemeClr val="dk1"/>
                </a:solidFill>
                <a:latin typeface="Brush Script MT" panose="03060802040406070304" pitchFamily="66" charset="0"/>
                <a:ea typeface="Corsiva"/>
                <a:cs typeface="Corsiva"/>
                <a:sym typeface="Corsiva"/>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6"/>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6"/>
          <p:cNvSpPr txBox="1"/>
          <p:nvPr/>
        </p:nvSpPr>
        <p:spPr>
          <a:xfrm>
            <a:off x="126550" y="49350"/>
            <a:ext cx="89250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Brush Script MT" panose="03060802040406070304" pitchFamily="66" charset="0"/>
                <a:ea typeface="Corsiva"/>
                <a:cs typeface="Corsiva"/>
                <a:sym typeface="Corsiva"/>
              </a:rPr>
              <a:t>Resources related to mindfulness/stillness</a:t>
            </a:r>
            <a:endParaRPr sz="4000" b="1" dirty="0">
              <a:latin typeface="Brush Script MT" panose="03060802040406070304" pitchFamily="66" charset="0"/>
              <a:ea typeface="Corsiva"/>
              <a:cs typeface="Corsiva"/>
              <a:sym typeface="Corsiva"/>
            </a:endParaRPr>
          </a:p>
        </p:txBody>
      </p:sp>
      <p:sp>
        <p:nvSpPr>
          <p:cNvPr id="159" name="Google Shape;159;p26"/>
          <p:cNvSpPr txBox="1"/>
          <p:nvPr/>
        </p:nvSpPr>
        <p:spPr>
          <a:xfrm>
            <a:off x="126550" y="841950"/>
            <a:ext cx="8857800" cy="42285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 sz="1600" b="1" i="1">
                <a:solidFill>
                  <a:schemeClr val="dk1"/>
                </a:solidFill>
              </a:rPr>
              <a:t>Child's Mind: Mindfulness Practices to Help Our Children Be More Focused, Calm, and Relaxed </a:t>
            </a:r>
            <a:r>
              <a:rPr lang="en" sz="1600" i="1">
                <a:solidFill>
                  <a:schemeClr val="dk1"/>
                </a:solidFill>
              </a:rPr>
              <a:t>by Christopher Willard: Advice and instructions for a wide range of mindfulness exercises, along with creative approaches to making everyday experiences more mindful. </a:t>
            </a:r>
            <a:endParaRPr sz="1600" b="1" i="1">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a:solidFill>
                  <a:schemeClr val="dk1"/>
                </a:solidFill>
              </a:rPr>
              <a:t>Planting Seeds: Practicing Mindfulness with Children by Thich Nhat Hanh and the Plum Village Community: </a:t>
            </a:r>
            <a:r>
              <a:rPr lang="en" sz="1600" i="1">
                <a:solidFill>
                  <a:schemeClr val="dk1"/>
                </a:solidFill>
              </a:rPr>
              <a:t>Instructions for dozens of mindfulness activities and noncompetitive games, which would be appropriate for classroom use or at home, summer camp, Sunday school, etc.</a:t>
            </a:r>
            <a:endParaRPr sz="1600" b="1" i="1">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a:solidFill>
                  <a:schemeClr val="dk1"/>
                </a:solidFill>
              </a:rPr>
              <a:t>A Still Quiet Place by Amy Saltzman: </a:t>
            </a:r>
            <a:r>
              <a:rPr lang="en" sz="1600" i="1">
                <a:solidFill>
                  <a:schemeClr val="dk1"/>
                </a:solidFill>
              </a:rPr>
              <a:t>An eight-week mindfulness curriculum, with a balance of sitting practice, mindful movement, and compassionate discussion, along with comprehensive guidelines on how to teach mindfulness.</a:t>
            </a:r>
            <a:endParaRPr sz="1600" b="1" i="1">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a:solidFill>
                  <a:schemeClr val="dk1"/>
                </a:solidFill>
              </a:rPr>
              <a:t>Teach, Breathe, Learn: Mindfulness in and out of the Classroom by Meena Srinivasan: </a:t>
            </a:r>
            <a:r>
              <a:rPr lang="en" sz="1600" i="1">
                <a:solidFill>
                  <a:schemeClr val="dk1"/>
                </a:solidFill>
              </a:rPr>
              <a:t>Mindfulness practices for busy teachers, as well as an eight-week mindfulness curriculum for students</a:t>
            </a:r>
            <a:endParaRPr sz="1600"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p:nvPr/>
        </p:nvSpPr>
        <p:spPr>
          <a:xfrm>
            <a:off x="1221125" y="629050"/>
            <a:ext cx="7030800" cy="12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7"/>
          <p:cNvSpPr txBox="1"/>
          <p:nvPr/>
        </p:nvSpPr>
        <p:spPr>
          <a:xfrm>
            <a:off x="1258125" y="518050"/>
            <a:ext cx="6858000" cy="24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7200">
              <a:solidFill>
                <a:srgbClr val="0000FF"/>
              </a:solidFill>
              <a:latin typeface="Bree Serif"/>
              <a:ea typeface="Bree Serif"/>
              <a:cs typeface="Bree Serif"/>
              <a:sym typeface="Bree Serif"/>
            </a:endParaRPr>
          </a:p>
        </p:txBody>
      </p:sp>
      <p:sp>
        <p:nvSpPr>
          <p:cNvPr id="166" name="Google Shape;166;p27"/>
          <p:cNvSpPr/>
          <p:nvPr/>
        </p:nvSpPr>
        <p:spPr>
          <a:xfrm>
            <a:off x="426813" y="1152150"/>
            <a:ext cx="8520601" cy="2404802"/>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Taking a Mental Break while</a:t>
            </a:r>
            <a:b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b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Getting Physical Exercise</a:t>
            </a:r>
          </a:p>
        </p:txBody>
      </p:sp>
      <p:pic>
        <p:nvPicPr>
          <p:cNvPr id="167" name="Google Shape;167;p27"/>
          <p:cNvPicPr preferRelativeResize="0"/>
          <p:nvPr/>
        </p:nvPicPr>
        <p:blipFill>
          <a:blip r:embed="rId3">
            <a:alphaModFix/>
          </a:blip>
          <a:stretch>
            <a:fillRect/>
          </a:stretch>
        </p:blipFill>
        <p:spPr>
          <a:xfrm>
            <a:off x="2900363" y="3660174"/>
            <a:ext cx="3343275" cy="1362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8"/>
          <p:cNvSpPr txBox="1"/>
          <p:nvPr/>
        </p:nvSpPr>
        <p:spPr>
          <a:xfrm>
            <a:off x="138900" y="125900"/>
            <a:ext cx="73482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Mindful Walking</a:t>
            </a:r>
            <a:endParaRPr sz="4800" b="1" dirty="0">
              <a:latin typeface="Brush Script MT" panose="03060802040406070304" pitchFamily="66" charset="0"/>
              <a:ea typeface="Corsiva"/>
              <a:cs typeface="Corsiva"/>
              <a:sym typeface="Corsiva"/>
            </a:endParaRPr>
          </a:p>
        </p:txBody>
      </p:sp>
      <p:sp>
        <p:nvSpPr>
          <p:cNvPr id="173" name="Google Shape;173;p28"/>
          <p:cNvSpPr txBox="1"/>
          <p:nvPr/>
        </p:nvSpPr>
        <p:spPr>
          <a:xfrm>
            <a:off x="138900" y="1088900"/>
            <a:ext cx="6015900" cy="3259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i="1"/>
              <a:t>Stand and relax your abdominal muscles and take several deep belly breaths.  Begin walking.</a:t>
            </a:r>
            <a:endParaRPr sz="2000" i="1"/>
          </a:p>
          <a:p>
            <a:pPr marL="457200" lvl="0" indent="-355600" algn="l" rtl="0">
              <a:lnSpc>
                <a:spcPct val="115000"/>
              </a:lnSpc>
              <a:spcBef>
                <a:spcPts val="0"/>
              </a:spcBef>
              <a:spcAft>
                <a:spcPts val="0"/>
              </a:spcAft>
              <a:buSzPts val="2000"/>
              <a:buChar char="●"/>
            </a:pPr>
            <a:r>
              <a:rPr lang="en" sz="2000" i="1"/>
              <a:t>Walk so that one foot touches the ground on an inhale, and the other touches the ground on an exhale.</a:t>
            </a:r>
            <a:endParaRPr sz="2000" i="1"/>
          </a:p>
          <a:p>
            <a:pPr marL="457200" lvl="0" indent="-355600" algn="l" rtl="0">
              <a:lnSpc>
                <a:spcPct val="115000"/>
              </a:lnSpc>
              <a:spcBef>
                <a:spcPts val="0"/>
              </a:spcBef>
              <a:spcAft>
                <a:spcPts val="0"/>
              </a:spcAft>
              <a:buSzPts val="2000"/>
              <a:buChar char="●"/>
            </a:pPr>
            <a:r>
              <a:rPr lang="en" sz="2000" i="1"/>
              <a:t>Notice thoughts as they come and let them float by.</a:t>
            </a:r>
            <a:endParaRPr sz="2000" i="1"/>
          </a:p>
          <a:p>
            <a:pPr marL="457200" lvl="0" indent="-355600" algn="l" rtl="0">
              <a:lnSpc>
                <a:spcPct val="115000"/>
              </a:lnSpc>
              <a:spcBef>
                <a:spcPts val="0"/>
              </a:spcBef>
              <a:spcAft>
                <a:spcPts val="0"/>
              </a:spcAft>
              <a:buSzPts val="2000"/>
              <a:buChar char="●"/>
            </a:pPr>
            <a:r>
              <a:rPr lang="en" sz="2000" i="1"/>
              <a:t>Pay attention to the sensations of walking.</a:t>
            </a:r>
            <a:endParaRPr sz="2000" i="1"/>
          </a:p>
          <a:p>
            <a:pPr marL="457200" lvl="0" indent="-355600" algn="l" rtl="0">
              <a:lnSpc>
                <a:spcPct val="115000"/>
              </a:lnSpc>
              <a:spcBef>
                <a:spcPts val="0"/>
              </a:spcBef>
              <a:spcAft>
                <a:spcPts val="0"/>
              </a:spcAft>
              <a:buSzPts val="2000"/>
              <a:buChar char="●"/>
            </a:pPr>
            <a:r>
              <a:rPr lang="en" sz="2000" i="1"/>
              <a:t>Count your steps in time with your breathing.</a:t>
            </a:r>
            <a:endParaRPr sz="2000" i="1"/>
          </a:p>
          <a:p>
            <a:pPr marL="0" lvl="0" indent="0" algn="l" rtl="0">
              <a:lnSpc>
                <a:spcPct val="115000"/>
              </a:lnSpc>
              <a:spcBef>
                <a:spcPts val="0"/>
              </a:spcBef>
              <a:spcAft>
                <a:spcPts val="0"/>
              </a:spcAft>
              <a:buNone/>
            </a:pPr>
            <a:endParaRPr sz="2000" i="1"/>
          </a:p>
        </p:txBody>
      </p:sp>
      <p:pic>
        <p:nvPicPr>
          <p:cNvPr id="174" name="Google Shape;174;p28"/>
          <p:cNvPicPr preferRelativeResize="0"/>
          <p:nvPr/>
        </p:nvPicPr>
        <p:blipFill>
          <a:blip r:embed="rId3">
            <a:alphaModFix/>
          </a:blip>
          <a:stretch>
            <a:fillRect/>
          </a:stretch>
        </p:blipFill>
        <p:spPr>
          <a:xfrm>
            <a:off x="6547063" y="1504950"/>
            <a:ext cx="2143125" cy="2133600"/>
          </a:xfrm>
          <a:prstGeom prst="rect">
            <a:avLst/>
          </a:prstGeom>
          <a:noFill/>
          <a:ln>
            <a:noFill/>
          </a:ln>
        </p:spPr>
      </p:pic>
      <p:sp>
        <p:nvSpPr>
          <p:cNvPr id="175" name="Google Shape;175;p28"/>
          <p:cNvSpPr txBox="1"/>
          <p:nvPr/>
        </p:nvSpPr>
        <p:spPr>
          <a:xfrm>
            <a:off x="1376400" y="4348100"/>
            <a:ext cx="6577800" cy="77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i="1"/>
              <a:t>Counting Sounds &amp; Rainbow Walking</a:t>
            </a:r>
            <a:endParaRPr sz="3000" i="1"/>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9"/>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9"/>
          <p:cNvSpPr txBox="1"/>
          <p:nvPr/>
        </p:nvSpPr>
        <p:spPr>
          <a:xfrm>
            <a:off x="246050" y="766250"/>
            <a:ext cx="6604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Brush Script MT" panose="03060802040406070304" pitchFamily="66" charset="0"/>
                <a:ea typeface="Corsiva"/>
                <a:cs typeface="Corsiva"/>
                <a:sym typeface="Corsiva"/>
              </a:rPr>
              <a:t>Resources related to movement</a:t>
            </a:r>
            <a:endParaRPr sz="4000" b="1" dirty="0">
              <a:latin typeface="Brush Script MT" panose="03060802040406070304" pitchFamily="66" charset="0"/>
              <a:ea typeface="Corsiva"/>
              <a:cs typeface="Corsiva"/>
              <a:sym typeface="Corsiva"/>
            </a:endParaRPr>
          </a:p>
        </p:txBody>
      </p:sp>
      <p:sp>
        <p:nvSpPr>
          <p:cNvPr id="182" name="Google Shape;182;p29"/>
          <p:cNvSpPr txBox="1"/>
          <p:nvPr/>
        </p:nvSpPr>
        <p:spPr>
          <a:xfrm>
            <a:off x="143100" y="1558850"/>
            <a:ext cx="8857800" cy="33822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Go Go Yoga for Kids: A Complete Guide to Yoga With Kids by Sara Weis:</a:t>
            </a:r>
            <a:r>
              <a:rPr lang="en" sz="1600" i="1" dirty="0">
                <a:solidFill>
                  <a:schemeClr val="dk1"/>
                </a:solidFill>
              </a:rPr>
              <a:t> Advice for parents, classroom teachers, and professional yoga instructors on how to teach different ages of kids (3-6; 7-11; and tweens and teens) a variety of asanas (yoga poses), active movement, yoga games, and partner poses.</a:t>
            </a:r>
            <a:endParaRPr sz="1600"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Little Flower Yoga for Kids by Jennifer Cohen Harper: </a:t>
            </a:r>
            <a:r>
              <a:rPr lang="en" sz="1600" i="1" dirty="0">
                <a:solidFill>
                  <a:schemeClr val="dk1"/>
                </a:solidFill>
              </a:rPr>
              <a:t>"Gentle yoga practices to help kids pay better attention and balance their emotions, while building physical strength and flexibility."</a:t>
            </a:r>
            <a:endParaRPr sz="1600"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i="1" u="sng" dirty="0">
                <a:solidFill>
                  <a:schemeClr val="accent5"/>
                </a:solidFill>
                <a:hlinkClick r:id="rId3"/>
              </a:rPr>
              <a:t>https://yogibrarian.wordpress.com/2016/09/27/apples-yoga-storytime/</a:t>
            </a:r>
            <a:endParaRPr sz="1600"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Yoga 4 Classrooms</a:t>
            </a:r>
            <a:r>
              <a:rPr lang="en" sz="1600" i="1" dirty="0">
                <a:solidFill>
                  <a:schemeClr val="dk1"/>
                </a:solidFill>
              </a:rPr>
              <a:t> by Lisa Flynn</a:t>
            </a:r>
            <a:endParaRPr sz="1600"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Teaching Yoga for Life</a:t>
            </a:r>
            <a:r>
              <a:rPr lang="en" sz="1600" i="1" dirty="0">
                <a:solidFill>
                  <a:schemeClr val="dk1"/>
                </a:solidFill>
              </a:rPr>
              <a:t> by Nannette Tummers</a:t>
            </a:r>
            <a:endParaRPr sz="1600"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Storytime Yoga </a:t>
            </a:r>
            <a:r>
              <a:rPr lang="en" sz="1600" i="1" dirty="0">
                <a:solidFill>
                  <a:schemeClr val="dk1"/>
                </a:solidFill>
              </a:rPr>
              <a:t>by Sydney Solis</a:t>
            </a:r>
            <a:endParaRPr sz="1600" i="1" dirty="0">
              <a:solidFill>
                <a:schemeClr val="dk1"/>
              </a:solidFill>
            </a:endParaRPr>
          </a:p>
          <a:p>
            <a:pPr marL="457200" lvl="0" indent="0" algn="l" rtl="0">
              <a:lnSpc>
                <a:spcPct val="115000"/>
              </a:lnSpc>
              <a:spcBef>
                <a:spcPts val="0"/>
              </a:spcBef>
              <a:spcAft>
                <a:spcPts val="0"/>
              </a:spcAft>
              <a:buNone/>
            </a:pPr>
            <a:endParaRPr sz="2000" i="1"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p:nvPr/>
        </p:nvSpPr>
        <p:spPr>
          <a:xfrm>
            <a:off x="1258125" y="518050"/>
            <a:ext cx="6858000" cy="24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7200">
              <a:solidFill>
                <a:srgbClr val="0000FF"/>
              </a:solidFill>
              <a:latin typeface="Bree Serif"/>
              <a:ea typeface="Bree Serif"/>
              <a:cs typeface="Bree Serif"/>
              <a:sym typeface="Bree Serif"/>
            </a:endParaRPr>
          </a:p>
        </p:txBody>
      </p:sp>
      <p:sp>
        <p:nvSpPr>
          <p:cNvPr id="188" name="Google Shape;188;p30"/>
          <p:cNvSpPr/>
          <p:nvPr/>
        </p:nvSpPr>
        <p:spPr>
          <a:xfrm>
            <a:off x="1401375" y="1536800"/>
            <a:ext cx="6714751" cy="1624951"/>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Compassion</a:t>
            </a:r>
          </a:p>
        </p:txBody>
      </p:sp>
      <p:pic>
        <p:nvPicPr>
          <p:cNvPr id="189" name="Google Shape;189;p30"/>
          <p:cNvPicPr preferRelativeResize="0"/>
          <p:nvPr/>
        </p:nvPicPr>
        <p:blipFill>
          <a:blip r:embed="rId3">
            <a:alphaModFix/>
          </a:blip>
          <a:stretch>
            <a:fillRect/>
          </a:stretch>
        </p:blipFill>
        <p:spPr>
          <a:xfrm>
            <a:off x="2900350" y="3489474"/>
            <a:ext cx="3343275" cy="136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31"/>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31"/>
          <p:cNvSpPr txBox="1"/>
          <p:nvPr/>
        </p:nvSpPr>
        <p:spPr>
          <a:xfrm>
            <a:off x="229950" y="485550"/>
            <a:ext cx="58242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Listening Mindfully</a:t>
            </a:r>
            <a:endParaRPr sz="4800" b="1" dirty="0">
              <a:latin typeface="Brush Script MT" panose="03060802040406070304" pitchFamily="66" charset="0"/>
              <a:ea typeface="Corsiva"/>
              <a:cs typeface="Corsiva"/>
              <a:sym typeface="Corsiva"/>
            </a:endParaRPr>
          </a:p>
        </p:txBody>
      </p:sp>
      <p:sp>
        <p:nvSpPr>
          <p:cNvPr id="196" name="Google Shape;196;p31"/>
          <p:cNvSpPr txBox="1"/>
          <p:nvPr/>
        </p:nvSpPr>
        <p:spPr>
          <a:xfrm>
            <a:off x="138900" y="1088900"/>
            <a:ext cx="8310300" cy="326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400" i="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3000" i="1">
                <a:solidFill>
                  <a:srgbClr val="38761D"/>
                </a:solidFill>
              </a:rPr>
              <a:t>What makes you feel happy?</a:t>
            </a:r>
            <a:endParaRPr sz="3000" i="1">
              <a:solidFill>
                <a:srgbClr val="38761D"/>
              </a:solidFill>
            </a:endParaRPr>
          </a:p>
          <a:p>
            <a:pPr marL="0" lvl="0" indent="0" algn="l" rtl="0">
              <a:lnSpc>
                <a:spcPct val="115000"/>
              </a:lnSpc>
              <a:spcBef>
                <a:spcPts val="0"/>
              </a:spcBef>
              <a:spcAft>
                <a:spcPts val="0"/>
              </a:spcAft>
              <a:buNone/>
            </a:pPr>
            <a:r>
              <a:rPr lang="en" sz="2400" i="1"/>
              <a:t>		</a:t>
            </a:r>
            <a:endParaRPr sz="2400" i="1"/>
          </a:p>
        </p:txBody>
      </p:sp>
      <p:pic>
        <p:nvPicPr>
          <p:cNvPr id="197" name="Google Shape;197;p31"/>
          <p:cNvPicPr preferRelativeResize="0"/>
          <p:nvPr/>
        </p:nvPicPr>
        <p:blipFill>
          <a:blip r:embed="rId3">
            <a:alphaModFix/>
          </a:blip>
          <a:stretch>
            <a:fillRect/>
          </a:stretch>
        </p:blipFill>
        <p:spPr>
          <a:xfrm>
            <a:off x="735963" y="2370000"/>
            <a:ext cx="7672076" cy="253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p:nvPr/>
        </p:nvSpPr>
        <p:spPr>
          <a:xfrm>
            <a:off x="311700" y="391886"/>
            <a:ext cx="8520600" cy="454518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dirty="0">
              <a:solidFill>
                <a:srgbClr val="1C4587"/>
              </a:solidFill>
              <a:latin typeface="Brush Script MT" panose="03060802040406070304" pitchFamily="66" charset="0"/>
              <a:ea typeface="Corsiva"/>
              <a:cs typeface="Corsiva"/>
              <a:sym typeface="Corsiva"/>
            </a:endParaRPr>
          </a:p>
          <a:p>
            <a:pPr marL="0" lvl="0" indent="0" algn="ctr" rtl="0">
              <a:spcBef>
                <a:spcPts val="0"/>
              </a:spcBef>
              <a:spcAft>
                <a:spcPts val="0"/>
              </a:spcAft>
              <a:buNone/>
            </a:pPr>
            <a:r>
              <a:rPr lang="en" sz="3000" dirty="0">
                <a:latin typeface="Brush Script MT" panose="03060802040406070304" pitchFamily="66" charset="0"/>
                <a:ea typeface="Corsiva"/>
                <a:cs typeface="Corsiva"/>
                <a:sym typeface="Corsiva"/>
              </a:rPr>
              <a:t>“Mindfulness is simply being aware of what is happening right now without wishing it were different; enjoying the pleasant without holding on when it changes (which it will); being with the unpleasant without fearing it will always be this way (which it won’t).” </a:t>
            </a:r>
            <a:endParaRPr sz="3000" dirty="0">
              <a:latin typeface="Brush Script MT" panose="03060802040406070304" pitchFamily="66" charset="0"/>
              <a:ea typeface="Corsiva"/>
              <a:cs typeface="Corsiva"/>
              <a:sym typeface="Corsiva"/>
            </a:endParaRPr>
          </a:p>
          <a:p>
            <a:pPr marL="0" lvl="0" indent="0" algn="ctr" rtl="0">
              <a:spcBef>
                <a:spcPts val="0"/>
              </a:spcBef>
              <a:spcAft>
                <a:spcPts val="0"/>
              </a:spcAft>
              <a:buNone/>
            </a:pPr>
            <a:endParaRPr sz="1100" dirty="0">
              <a:latin typeface="Brush Script MT" panose="03060802040406070304" pitchFamily="66" charset="0"/>
              <a:ea typeface="Corsiva"/>
              <a:cs typeface="Corsiva"/>
              <a:sym typeface="Corsiva"/>
            </a:endParaRPr>
          </a:p>
          <a:p>
            <a:pPr marL="0" lvl="0" indent="0" algn="ctr" rtl="0">
              <a:spcBef>
                <a:spcPts val="0"/>
              </a:spcBef>
              <a:spcAft>
                <a:spcPts val="0"/>
              </a:spcAft>
              <a:buClr>
                <a:schemeClr val="dk1"/>
              </a:buClr>
              <a:buSzPts val="1100"/>
              <a:buFont typeface="Arial"/>
              <a:buNone/>
            </a:pPr>
            <a:r>
              <a:rPr lang="en" sz="3000" dirty="0">
                <a:latin typeface="Brush Script MT" panose="03060802040406070304" pitchFamily="66" charset="0"/>
                <a:ea typeface="Corsiva"/>
                <a:cs typeface="Corsiva"/>
                <a:sym typeface="Corsiva"/>
              </a:rPr>
              <a:t>– James Baraz</a:t>
            </a:r>
            <a:endParaRPr sz="3000" dirty="0">
              <a:latin typeface="Brush Script MT" panose="03060802040406070304" pitchFamily="66" charset="0"/>
              <a:ea typeface="Corsiva"/>
              <a:cs typeface="Corsiva"/>
              <a:sym typeface="Corsiva"/>
            </a:endParaRPr>
          </a:p>
          <a:p>
            <a:pPr marL="0" lvl="0" indent="0" algn="ctr" rtl="0">
              <a:spcBef>
                <a:spcPts val="0"/>
              </a:spcBef>
              <a:spcAft>
                <a:spcPts val="0"/>
              </a:spcAft>
              <a:buNone/>
            </a:pPr>
            <a:endParaRPr sz="3000" dirty="0">
              <a:solidFill>
                <a:srgbClr val="0000FF"/>
              </a:solidFill>
              <a:latin typeface="Brush Script MT" panose="03060802040406070304" pitchFamily="66" charset="0"/>
              <a:ea typeface="Corsiva"/>
              <a:cs typeface="Corsiva"/>
              <a:sym typeface="Corsiva"/>
            </a:endParaRPr>
          </a:p>
        </p:txBody>
      </p:sp>
      <p:pic>
        <p:nvPicPr>
          <p:cNvPr id="65" name="Google Shape;65;p14"/>
          <p:cNvPicPr preferRelativeResize="0"/>
          <p:nvPr/>
        </p:nvPicPr>
        <p:blipFill>
          <a:blip r:embed="rId3">
            <a:alphaModFix/>
          </a:blip>
          <a:stretch>
            <a:fillRect/>
          </a:stretch>
        </p:blipFill>
        <p:spPr>
          <a:xfrm>
            <a:off x="3019425" y="3881872"/>
            <a:ext cx="3105150" cy="111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32"/>
          <p:cNvSpPr txBox="1"/>
          <p:nvPr/>
        </p:nvSpPr>
        <p:spPr>
          <a:xfrm>
            <a:off x="225300" y="597475"/>
            <a:ext cx="61086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Compassion Meditation</a:t>
            </a:r>
            <a:endParaRPr sz="4800" b="1" dirty="0">
              <a:latin typeface="Brush Script MT" panose="03060802040406070304" pitchFamily="66" charset="0"/>
              <a:ea typeface="Corsiva"/>
              <a:cs typeface="Corsiva"/>
              <a:sym typeface="Corsiva"/>
            </a:endParaRPr>
          </a:p>
        </p:txBody>
      </p:sp>
      <p:sp>
        <p:nvSpPr>
          <p:cNvPr id="203" name="Google Shape;203;p32"/>
          <p:cNvSpPr txBox="1"/>
          <p:nvPr/>
        </p:nvSpPr>
        <p:spPr>
          <a:xfrm>
            <a:off x="225300" y="1458183"/>
            <a:ext cx="8693400" cy="369402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i="1" dirty="0">
                <a:solidFill>
                  <a:schemeClr val="dk1"/>
                </a:solidFill>
                <a:latin typeface="Brush Script MT" panose="03060802040406070304" pitchFamily="66" charset="0"/>
                <a:ea typeface="Corsiva"/>
                <a:cs typeface="Corsiva"/>
                <a:sym typeface="Corsiva"/>
              </a:rPr>
              <a:t>May you have happiness.</a:t>
            </a:r>
            <a:endParaRPr sz="24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r>
              <a:rPr lang="en" sz="2400" i="1" dirty="0">
                <a:solidFill>
                  <a:schemeClr val="dk1"/>
                </a:solidFill>
                <a:latin typeface="Brush Script MT" panose="03060802040406070304" pitchFamily="66" charset="0"/>
                <a:ea typeface="Corsiva"/>
                <a:cs typeface="Corsiva"/>
                <a:sym typeface="Corsiva"/>
              </a:rPr>
              <a:t>May you be free from suffering.</a:t>
            </a:r>
            <a:endParaRPr sz="24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r>
              <a:rPr lang="en" sz="2400" i="1" dirty="0">
                <a:solidFill>
                  <a:schemeClr val="dk1"/>
                </a:solidFill>
                <a:latin typeface="Brush Script MT" panose="03060802040406070304" pitchFamily="66" charset="0"/>
                <a:ea typeface="Corsiva"/>
                <a:cs typeface="Corsiva"/>
                <a:sym typeface="Corsiva"/>
              </a:rPr>
              <a:t>May you experience joy and ease.</a:t>
            </a:r>
            <a:endParaRPr sz="24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r>
              <a:rPr lang="en" sz="2400" i="1" dirty="0">
                <a:solidFill>
                  <a:schemeClr val="dk1"/>
                </a:solidFill>
                <a:latin typeface="Brush Script MT" panose="03060802040406070304" pitchFamily="66" charset="0"/>
                <a:ea typeface="Corsiva"/>
                <a:cs typeface="Corsiva"/>
                <a:sym typeface="Corsiva"/>
              </a:rPr>
              <a:t>May you have happiness.</a:t>
            </a:r>
            <a:endParaRPr sz="24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r>
              <a:rPr lang="en" sz="2400" i="1" dirty="0">
                <a:solidFill>
                  <a:schemeClr val="dk1"/>
                </a:solidFill>
                <a:latin typeface="Brush Script MT" panose="03060802040406070304" pitchFamily="66" charset="0"/>
                <a:ea typeface="Corsiva"/>
                <a:cs typeface="Corsiva"/>
                <a:sym typeface="Corsiva"/>
              </a:rPr>
              <a:t>May you be free from suffering.</a:t>
            </a:r>
            <a:endParaRPr sz="24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None/>
            </a:pPr>
            <a:r>
              <a:rPr lang="en" sz="2400" i="1" dirty="0">
                <a:solidFill>
                  <a:schemeClr val="dk1"/>
                </a:solidFill>
                <a:latin typeface="Brush Script MT" panose="03060802040406070304" pitchFamily="66" charset="0"/>
                <a:ea typeface="Corsiva"/>
                <a:cs typeface="Corsiva"/>
                <a:sym typeface="Corsiva"/>
              </a:rPr>
              <a:t>May you experience joy and ease.</a:t>
            </a:r>
            <a:endParaRPr sz="24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None/>
            </a:pPr>
            <a:endParaRPr sz="24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r>
              <a:rPr lang="en" sz="2400" i="1" dirty="0">
                <a:solidFill>
                  <a:schemeClr val="dk1"/>
                </a:solidFill>
                <a:latin typeface="Brush Script MT" panose="03060802040406070304" pitchFamily="66" charset="0"/>
                <a:ea typeface="Corsiva"/>
                <a:cs typeface="Corsiva"/>
                <a:sym typeface="Corsiva"/>
              </a:rPr>
              <a:t>Self...Loved One...Neutral...Enemy...All Beings</a:t>
            </a:r>
            <a:endParaRPr sz="2400" i="1" dirty="0">
              <a:solidFill>
                <a:schemeClr val="dk1"/>
              </a:solidFill>
              <a:latin typeface="Brush Script MT" panose="03060802040406070304" pitchFamily="66" charset="0"/>
              <a:ea typeface="Corsiva"/>
              <a:cs typeface="Corsiva"/>
              <a:sym typeface="Corsi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3"/>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33"/>
          <p:cNvSpPr txBox="1"/>
          <p:nvPr/>
        </p:nvSpPr>
        <p:spPr>
          <a:xfrm>
            <a:off x="228975" y="675200"/>
            <a:ext cx="66105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Brush Script MT" panose="03060802040406070304" pitchFamily="66" charset="0"/>
                <a:ea typeface="Corsiva"/>
                <a:cs typeface="Corsiva"/>
                <a:sym typeface="Corsiva"/>
              </a:rPr>
              <a:t>Resources related to compassion</a:t>
            </a:r>
            <a:endParaRPr sz="4000" b="1" dirty="0">
              <a:latin typeface="Brush Script MT" panose="03060802040406070304" pitchFamily="66" charset="0"/>
              <a:ea typeface="Corsiva"/>
              <a:cs typeface="Corsiva"/>
              <a:sym typeface="Corsiva"/>
            </a:endParaRPr>
          </a:p>
        </p:txBody>
      </p:sp>
      <p:sp>
        <p:nvSpPr>
          <p:cNvPr id="210" name="Google Shape;210;p33"/>
          <p:cNvSpPr txBox="1"/>
          <p:nvPr/>
        </p:nvSpPr>
        <p:spPr>
          <a:xfrm>
            <a:off x="143100" y="1598100"/>
            <a:ext cx="8857800" cy="2016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Happiness Doesn’t Come from Headstands by Tamara Levitt</a:t>
            </a:r>
            <a:endParaRPr sz="1600" b="1"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The Mindful Child: How to Help Your Kid Manage Stress and Become Happier, Kinder, and More Compassionate by Susan Kaiser Greenland: </a:t>
            </a:r>
            <a:r>
              <a:rPr lang="en" sz="1600" i="1" dirty="0">
                <a:solidFill>
                  <a:schemeClr val="dk1"/>
                </a:solidFill>
              </a:rPr>
              <a:t>Instructions and activities for the most effective ways to teach—and model—mindfulness to kids.</a:t>
            </a:r>
            <a:endParaRPr sz="1600"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rPr>
              <a:t>I Am Peace: A Book of Mindfulness</a:t>
            </a:r>
            <a:r>
              <a:rPr lang="en" sz="1600" i="1" dirty="0">
                <a:solidFill>
                  <a:schemeClr val="dk1"/>
                </a:solidFill>
              </a:rPr>
              <a:t> by Susan Verde</a:t>
            </a:r>
            <a:endParaRPr sz="1600" i="1"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1" i="1" dirty="0">
                <a:solidFill>
                  <a:schemeClr val="dk1"/>
                </a:solidFill>
                <a:hlinkClick r:id="rId3"/>
              </a:rPr>
              <a:t>littlefloweryoga.com</a:t>
            </a:r>
            <a:endParaRPr sz="1600" b="1" i="1" dirty="0">
              <a:solidFill>
                <a:schemeClr val="dk1"/>
              </a:solidFill>
            </a:endParaRPr>
          </a:p>
          <a:p>
            <a:pPr marL="457200" lvl="0" indent="0" algn="l" rtl="0">
              <a:lnSpc>
                <a:spcPct val="115000"/>
              </a:lnSpc>
              <a:spcBef>
                <a:spcPts val="0"/>
              </a:spcBef>
              <a:spcAft>
                <a:spcPts val="0"/>
              </a:spcAft>
              <a:buNone/>
            </a:pPr>
            <a:endParaRPr sz="1600" b="1" i="1" dirty="0">
              <a:solidFill>
                <a:schemeClr val="dk1"/>
              </a:solidFill>
            </a:endParaRPr>
          </a:p>
        </p:txBody>
      </p:sp>
      <p:pic>
        <p:nvPicPr>
          <p:cNvPr id="211" name="Google Shape;211;p33"/>
          <p:cNvPicPr preferRelativeResize="0"/>
          <p:nvPr/>
        </p:nvPicPr>
        <p:blipFill>
          <a:blip r:embed="rId4">
            <a:alphaModFix/>
          </a:blip>
          <a:stretch>
            <a:fillRect/>
          </a:stretch>
        </p:blipFill>
        <p:spPr>
          <a:xfrm>
            <a:off x="2900363" y="3614649"/>
            <a:ext cx="3343275" cy="1362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4"/>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4"/>
          <p:cNvSpPr txBox="1"/>
          <p:nvPr/>
        </p:nvSpPr>
        <p:spPr>
          <a:xfrm>
            <a:off x="164400" y="599350"/>
            <a:ext cx="89796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b="1" dirty="0">
                <a:latin typeface="Brush Script MT" panose="03060802040406070304" pitchFamily="66" charset="0"/>
                <a:ea typeface="Corsiva"/>
                <a:cs typeface="Corsiva"/>
                <a:sym typeface="Corsiva"/>
              </a:rPr>
              <a:t>Additional Ways to Incorporate Mindfulness</a:t>
            </a:r>
            <a:endParaRPr sz="4000" b="1" dirty="0">
              <a:latin typeface="Brush Script MT" panose="03060802040406070304" pitchFamily="66" charset="0"/>
              <a:ea typeface="Corsiva"/>
              <a:cs typeface="Corsiva"/>
              <a:sym typeface="Corsiva"/>
            </a:endParaRPr>
          </a:p>
          <a:p>
            <a:pPr marL="0" lvl="0" indent="0" algn="l" rtl="0">
              <a:spcBef>
                <a:spcPts val="0"/>
              </a:spcBef>
              <a:spcAft>
                <a:spcPts val="0"/>
              </a:spcAft>
              <a:buNone/>
            </a:pPr>
            <a:endParaRPr sz="2400" i="1" dirty="0"/>
          </a:p>
          <a:p>
            <a:pPr marL="457200" lvl="0" indent="-381000" algn="l" rtl="0">
              <a:spcBef>
                <a:spcPts val="0"/>
              </a:spcBef>
              <a:spcAft>
                <a:spcPts val="0"/>
              </a:spcAft>
              <a:buSzPts val="2400"/>
              <a:buChar char="●"/>
            </a:pPr>
            <a:r>
              <a:rPr lang="en" sz="2400" i="1" dirty="0"/>
              <a:t>Mindful Breathing, Observing, Listening, Walking, Eating</a:t>
            </a:r>
            <a:endParaRPr sz="2400" i="1" dirty="0"/>
          </a:p>
          <a:p>
            <a:pPr marL="457200" lvl="0" indent="-381000" algn="l" rtl="0">
              <a:spcBef>
                <a:spcPts val="0"/>
              </a:spcBef>
              <a:spcAft>
                <a:spcPts val="0"/>
              </a:spcAft>
              <a:buSzPts val="2400"/>
              <a:buChar char="●"/>
            </a:pPr>
            <a:r>
              <a:rPr lang="en" sz="2400" i="1" dirty="0"/>
              <a:t>Quieting Rituals</a:t>
            </a:r>
            <a:endParaRPr sz="2400" i="1" dirty="0"/>
          </a:p>
          <a:p>
            <a:pPr marL="457200" lvl="0" indent="-381000" algn="l" rtl="0">
              <a:spcBef>
                <a:spcPts val="0"/>
              </a:spcBef>
              <a:spcAft>
                <a:spcPts val="0"/>
              </a:spcAft>
              <a:buSzPts val="2400"/>
              <a:buChar char="●"/>
            </a:pPr>
            <a:r>
              <a:rPr lang="en" sz="2400" i="1" dirty="0"/>
              <a:t>Peace Corner</a:t>
            </a:r>
            <a:endParaRPr sz="2400" i="1" dirty="0"/>
          </a:p>
          <a:p>
            <a:pPr marL="457200" lvl="0" indent="-381000" algn="l" rtl="0">
              <a:spcBef>
                <a:spcPts val="0"/>
              </a:spcBef>
              <a:spcAft>
                <a:spcPts val="0"/>
              </a:spcAft>
              <a:buSzPts val="2400"/>
              <a:buChar char="●"/>
            </a:pPr>
            <a:r>
              <a:rPr lang="en" sz="2400" i="1" dirty="0"/>
              <a:t>Calming Music for Transitions and Other Times</a:t>
            </a:r>
            <a:endParaRPr sz="2400" i="1" dirty="0"/>
          </a:p>
          <a:p>
            <a:pPr marL="457200" lvl="0" indent="-381000" algn="l" rtl="0">
              <a:spcBef>
                <a:spcPts val="0"/>
              </a:spcBef>
              <a:spcAft>
                <a:spcPts val="0"/>
              </a:spcAft>
              <a:buSzPts val="2400"/>
              <a:buChar char="●"/>
            </a:pPr>
            <a:r>
              <a:rPr lang="en" sz="2400" i="1" dirty="0"/>
              <a:t>Honor Nature and Provide Outdoor Opportunities</a:t>
            </a:r>
            <a:endParaRPr sz="2400" i="1" dirty="0"/>
          </a:p>
          <a:p>
            <a:pPr marL="457200" lvl="0" indent="-381000" algn="l" rtl="0">
              <a:spcBef>
                <a:spcPts val="0"/>
              </a:spcBef>
              <a:spcAft>
                <a:spcPts val="0"/>
              </a:spcAft>
              <a:buSzPts val="2400"/>
              <a:buChar char="●"/>
            </a:pPr>
            <a:r>
              <a:rPr lang="en" sz="2400" i="1" dirty="0"/>
              <a:t>Use Story Time Effectively</a:t>
            </a:r>
            <a:endParaRPr sz="2400" i="1" dirty="0"/>
          </a:p>
          <a:p>
            <a:pPr marL="0" lvl="0" indent="0" algn="l" rtl="0">
              <a:spcBef>
                <a:spcPts val="0"/>
              </a:spcBef>
              <a:spcAft>
                <a:spcPts val="0"/>
              </a:spcAft>
              <a:buNone/>
            </a:pPr>
            <a:endParaRPr sz="2400" i="1" dirty="0"/>
          </a:p>
          <a:p>
            <a:pPr marL="0" lvl="0" indent="0" algn="ctr" rtl="0">
              <a:spcBef>
                <a:spcPts val="0"/>
              </a:spcBef>
              <a:spcAft>
                <a:spcPts val="0"/>
              </a:spcAft>
              <a:buNone/>
            </a:pPr>
            <a:r>
              <a:rPr lang="en" sz="3600" i="1" dirty="0">
                <a:solidFill>
                  <a:schemeClr val="dk1"/>
                </a:solidFill>
                <a:hlinkClick r:id="rId3"/>
              </a:rPr>
              <a:t>www.mindfulteachers.org</a:t>
            </a:r>
            <a:r>
              <a:rPr lang="en" sz="3600" i="1" dirty="0">
                <a:solidFill>
                  <a:schemeClr val="dk1"/>
                </a:solidFill>
              </a:rPr>
              <a:t> </a:t>
            </a:r>
            <a:endParaRPr sz="3600" i="1" dirty="0">
              <a:solidFill>
                <a:schemeClr val="dk1"/>
              </a:solidFill>
            </a:endParaRPr>
          </a:p>
          <a:p>
            <a:pPr marL="0" lvl="0" indent="0" algn="l" rtl="0">
              <a:spcBef>
                <a:spcPts val="0"/>
              </a:spcBef>
              <a:spcAft>
                <a:spcPts val="0"/>
              </a:spcAft>
              <a:buNone/>
            </a:pPr>
            <a:endParaRPr sz="2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35"/>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35"/>
          <p:cNvSpPr txBox="1"/>
          <p:nvPr/>
        </p:nvSpPr>
        <p:spPr>
          <a:xfrm>
            <a:off x="385749" y="261725"/>
            <a:ext cx="25821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Resources</a:t>
            </a:r>
            <a:endParaRPr sz="4800" b="1" dirty="0">
              <a:latin typeface="Brush Script MT" panose="03060802040406070304" pitchFamily="66" charset="0"/>
              <a:ea typeface="Corsiva"/>
              <a:cs typeface="Corsiva"/>
              <a:sym typeface="Corsiva"/>
            </a:endParaRPr>
          </a:p>
        </p:txBody>
      </p:sp>
      <p:sp>
        <p:nvSpPr>
          <p:cNvPr id="224" name="Google Shape;224;p35"/>
          <p:cNvSpPr txBox="1"/>
          <p:nvPr/>
        </p:nvSpPr>
        <p:spPr>
          <a:xfrm>
            <a:off x="168750" y="775225"/>
            <a:ext cx="8806500" cy="431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i="1"/>
              <a:t>Books:</a:t>
            </a:r>
            <a:endParaRPr sz="1800" b="1" i="1"/>
          </a:p>
          <a:p>
            <a:pPr marL="0" lvl="0" indent="0" algn="ctr" rtl="0">
              <a:lnSpc>
                <a:spcPct val="115000"/>
              </a:lnSpc>
              <a:spcBef>
                <a:spcPts val="0"/>
              </a:spcBef>
              <a:spcAft>
                <a:spcPts val="0"/>
              </a:spcAft>
              <a:buNone/>
            </a:pPr>
            <a:r>
              <a:rPr lang="en" sz="1800" i="1"/>
              <a:t>Building Emotional Intelligence </a:t>
            </a:r>
            <a:r>
              <a:rPr lang="en" sz="1800"/>
              <a:t>by Linda Lantieri</a:t>
            </a:r>
            <a:endParaRPr sz="1800"/>
          </a:p>
          <a:p>
            <a:pPr marL="0" lvl="0" indent="0" algn="ctr" rtl="0">
              <a:lnSpc>
                <a:spcPct val="115000"/>
              </a:lnSpc>
              <a:spcBef>
                <a:spcPts val="0"/>
              </a:spcBef>
              <a:spcAft>
                <a:spcPts val="0"/>
              </a:spcAft>
              <a:buNone/>
            </a:pPr>
            <a:r>
              <a:rPr lang="en" sz="1800" i="1"/>
              <a:t>Mindful Teaching and Teaching Mindfulness </a:t>
            </a:r>
            <a:r>
              <a:rPr lang="en" sz="1800"/>
              <a:t>by Deborah Schoeberlein</a:t>
            </a:r>
            <a:endParaRPr sz="1800"/>
          </a:p>
          <a:p>
            <a:pPr marL="0" lvl="0" indent="0" algn="ctr" rtl="0">
              <a:lnSpc>
                <a:spcPct val="115000"/>
              </a:lnSpc>
              <a:spcBef>
                <a:spcPts val="0"/>
              </a:spcBef>
              <a:spcAft>
                <a:spcPts val="0"/>
              </a:spcAft>
              <a:buNone/>
            </a:pPr>
            <a:r>
              <a:rPr lang="en" sz="1800" i="1"/>
              <a:t>Mindfulness for Teachers </a:t>
            </a:r>
            <a:r>
              <a:rPr lang="en" sz="1800"/>
              <a:t>by Patricia A. Jennings</a:t>
            </a:r>
            <a:endParaRPr sz="1800"/>
          </a:p>
          <a:p>
            <a:pPr marL="0" lvl="0" indent="0" algn="ctr" rtl="0">
              <a:lnSpc>
                <a:spcPct val="115000"/>
              </a:lnSpc>
              <a:spcBef>
                <a:spcPts val="0"/>
              </a:spcBef>
              <a:spcAft>
                <a:spcPts val="0"/>
              </a:spcAft>
              <a:buNone/>
            </a:pPr>
            <a:r>
              <a:rPr lang="en" sz="1800" i="1"/>
              <a:t>10% Happier </a:t>
            </a:r>
            <a:r>
              <a:rPr lang="en" sz="1800"/>
              <a:t>by Dan Harris</a:t>
            </a:r>
            <a:endParaRPr sz="1800"/>
          </a:p>
          <a:p>
            <a:pPr marL="0" lvl="0" indent="0" algn="ctr" rtl="0">
              <a:lnSpc>
                <a:spcPct val="115000"/>
              </a:lnSpc>
              <a:spcBef>
                <a:spcPts val="0"/>
              </a:spcBef>
              <a:spcAft>
                <a:spcPts val="0"/>
              </a:spcAft>
              <a:buNone/>
            </a:pPr>
            <a:endParaRPr sz="1800" b="1" i="1"/>
          </a:p>
          <a:p>
            <a:pPr marL="0" lvl="0" indent="0" algn="ctr" rtl="0">
              <a:lnSpc>
                <a:spcPct val="115000"/>
              </a:lnSpc>
              <a:spcBef>
                <a:spcPts val="0"/>
              </a:spcBef>
              <a:spcAft>
                <a:spcPts val="0"/>
              </a:spcAft>
              <a:buNone/>
            </a:pPr>
            <a:r>
              <a:rPr lang="en" sz="1800" b="1" i="1"/>
              <a:t>Apps:</a:t>
            </a:r>
            <a:endParaRPr sz="1800" b="1" i="1"/>
          </a:p>
          <a:p>
            <a:pPr marL="0" lvl="0" indent="0" algn="ctr" rtl="0">
              <a:lnSpc>
                <a:spcPct val="115000"/>
              </a:lnSpc>
              <a:spcBef>
                <a:spcPts val="0"/>
              </a:spcBef>
              <a:spcAft>
                <a:spcPts val="0"/>
              </a:spcAft>
              <a:buNone/>
            </a:pPr>
            <a:r>
              <a:rPr lang="en" sz="1800" i="1"/>
              <a:t>Insight Timer	 Headspace</a:t>
            </a:r>
            <a:endParaRPr sz="1800" i="1"/>
          </a:p>
          <a:p>
            <a:pPr marL="2743200" lvl="0" indent="457200" algn="l" rtl="0">
              <a:lnSpc>
                <a:spcPct val="115000"/>
              </a:lnSpc>
              <a:spcBef>
                <a:spcPts val="0"/>
              </a:spcBef>
              <a:spcAft>
                <a:spcPts val="0"/>
              </a:spcAft>
              <a:buNone/>
            </a:pPr>
            <a:r>
              <a:rPr lang="en" sz="1800" i="1"/>
              <a:t>Headspace  	Buddhify    </a:t>
            </a:r>
            <a:endParaRPr sz="1800" i="1"/>
          </a:p>
          <a:p>
            <a:pPr marL="0" lvl="0" indent="0" algn="ctr" rtl="0">
              <a:lnSpc>
                <a:spcPct val="115000"/>
              </a:lnSpc>
              <a:spcBef>
                <a:spcPts val="0"/>
              </a:spcBef>
              <a:spcAft>
                <a:spcPts val="0"/>
              </a:spcAft>
              <a:buNone/>
            </a:pPr>
            <a:r>
              <a:rPr lang="en" sz="1800" i="1"/>
              <a:t>Calm	     Mindshift</a:t>
            </a:r>
            <a:endParaRPr sz="1800" i="1"/>
          </a:p>
          <a:p>
            <a:pPr marL="0" lvl="0" indent="0" algn="ctr" rtl="0">
              <a:lnSpc>
                <a:spcPct val="115000"/>
              </a:lnSpc>
              <a:spcBef>
                <a:spcPts val="0"/>
              </a:spcBef>
              <a:spcAft>
                <a:spcPts val="0"/>
              </a:spcAft>
              <a:buNone/>
            </a:pPr>
            <a:endParaRPr b="1" i="1"/>
          </a:p>
          <a:p>
            <a:pPr marL="0" lvl="0" indent="0" algn="l" rtl="0">
              <a:lnSpc>
                <a:spcPct val="115000"/>
              </a:lnSpc>
              <a:spcBef>
                <a:spcPts val="0"/>
              </a:spcBef>
              <a:spcAft>
                <a:spcPts val="0"/>
              </a:spcAft>
              <a:buNone/>
            </a:pPr>
            <a:endParaRPr sz="1600" i="1"/>
          </a:p>
          <a:p>
            <a:pPr marL="0" lvl="0" indent="0" algn="l" rtl="0">
              <a:lnSpc>
                <a:spcPct val="115000"/>
              </a:lnSpc>
              <a:spcBef>
                <a:spcPts val="0"/>
              </a:spcBef>
              <a:spcAft>
                <a:spcPts val="0"/>
              </a:spcAft>
              <a:buNone/>
            </a:pPr>
            <a:endParaRPr sz="2400" i="1"/>
          </a:p>
        </p:txBody>
      </p:sp>
      <p:pic>
        <p:nvPicPr>
          <p:cNvPr id="225" name="Google Shape;225;p35"/>
          <p:cNvPicPr preferRelativeResize="0"/>
          <p:nvPr/>
        </p:nvPicPr>
        <p:blipFill>
          <a:blip r:embed="rId3">
            <a:alphaModFix/>
          </a:blip>
          <a:stretch>
            <a:fillRect/>
          </a:stretch>
        </p:blipFill>
        <p:spPr>
          <a:xfrm rot="766282">
            <a:off x="7090648" y="2318515"/>
            <a:ext cx="1420280" cy="2367144"/>
          </a:xfrm>
          <a:prstGeom prst="rect">
            <a:avLst/>
          </a:prstGeom>
          <a:noFill/>
          <a:ln>
            <a:noFill/>
          </a:ln>
        </p:spPr>
      </p:pic>
      <p:pic>
        <p:nvPicPr>
          <p:cNvPr id="226" name="Google Shape;226;p35"/>
          <p:cNvPicPr preferRelativeResize="0"/>
          <p:nvPr/>
        </p:nvPicPr>
        <p:blipFill>
          <a:blip r:embed="rId4">
            <a:alphaModFix/>
          </a:blip>
          <a:stretch>
            <a:fillRect/>
          </a:stretch>
        </p:blipFill>
        <p:spPr>
          <a:xfrm rot="-607892">
            <a:off x="626828" y="2402923"/>
            <a:ext cx="1515592" cy="23576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36"/>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36"/>
          <p:cNvSpPr txBox="1"/>
          <p:nvPr/>
        </p:nvSpPr>
        <p:spPr>
          <a:xfrm>
            <a:off x="399650" y="322475"/>
            <a:ext cx="26982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Resources</a:t>
            </a:r>
            <a:endParaRPr sz="4800" b="1" dirty="0">
              <a:latin typeface="Brush Script MT" panose="03060802040406070304" pitchFamily="66" charset="0"/>
              <a:ea typeface="Corsiva"/>
              <a:cs typeface="Corsiva"/>
              <a:sym typeface="Corsiva"/>
            </a:endParaRPr>
          </a:p>
        </p:txBody>
      </p:sp>
      <p:sp>
        <p:nvSpPr>
          <p:cNvPr id="233" name="Google Shape;233;p36"/>
          <p:cNvSpPr txBox="1"/>
          <p:nvPr/>
        </p:nvSpPr>
        <p:spPr>
          <a:xfrm>
            <a:off x="120900" y="483325"/>
            <a:ext cx="8902200" cy="433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i="1" dirty="0"/>
          </a:p>
          <a:p>
            <a:pPr marL="0" lvl="0" indent="0" algn="ctr" rtl="0">
              <a:lnSpc>
                <a:spcPct val="115000"/>
              </a:lnSpc>
              <a:spcBef>
                <a:spcPts val="0"/>
              </a:spcBef>
              <a:spcAft>
                <a:spcPts val="0"/>
              </a:spcAft>
              <a:buNone/>
            </a:pPr>
            <a:r>
              <a:rPr lang="en" sz="2400" b="1" i="1" dirty="0"/>
              <a:t>Websites:</a:t>
            </a:r>
            <a:endParaRPr sz="2400" b="1" i="1" dirty="0"/>
          </a:p>
          <a:p>
            <a:pPr marL="0" lvl="0" indent="0" algn="ctr" rtl="0">
              <a:lnSpc>
                <a:spcPct val="115000"/>
              </a:lnSpc>
              <a:spcBef>
                <a:spcPts val="0"/>
              </a:spcBef>
              <a:spcAft>
                <a:spcPts val="0"/>
              </a:spcAft>
              <a:buNone/>
            </a:pPr>
            <a:r>
              <a:rPr lang="en-US" sz="2000" i="1" u="sng" dirty="0">
                <a:hlinkClick r:id="rId3"/>
              </a:rPr>
              <a:t>www.jewelneverbroken.com</a:t>
            </a:r>
            <a:endParaRPr sz="2000" i="1" dirty="0"/>
          </a:p>
          <a:p>
            <a:pPr marL="0" lvl="0" indent="0" algn="ctr" rtl="0">
              <a:lnSpc>
                <a:spcPct val="115000"/>
              </a:lnSpc>
              <a:spcBef>
                <a:spcPts val="0"/>
              </a:spcBef>
              <a:spcAft>
                <a:spcPts val="0"/>
              </a:spcAft>
              <a:buNone/>
            </a:pPr>
            <a:endParaRPr sz="2000" i="1" dirty="0"/>
          </a:p>
          <a:p>
            <a:pPr marL="0" lvl="0" indent="0" algn="ctr" rtl="0">
              <a:lnSpc>
                <a:spcPct val="115000"/>
              </a:lnSpc>
              <a:spcBef>
                <a:spcPts val="0"/>
              </a:spcBef>
              <a:spcAft>
                <a:spcPts val="0"/>
              </a:spcAft>
              <a:buNone/>
            </a:pPr>
            <a:r>
              <a:rPr lang="en-US" sz="2000" i="1" u="sng" dirty="0">
                <a:hlinkClick r:id="rId4"/>
              </a:rPr>
              <a:t>www.copperbeechinstitute.org</a:t>
            </a:r>
            <a:endParaRPr sz="2000" i="1" dirty="0"/>
          </a:p>
          <a:p>
            <a:pPr marL="0" lvl="0" indent="0" algn="ctr" rtl="0">
              <a:lnSpc>
                <a:spcPct val="115000"/>
              </a:lnSpc>
              <a:spcBef>
                <a:spcPts val="0"/>
              </a:spcBef>
              <a:spcAft>
                <a:spcPts val="0"/>
              </a:spcAft>
              <a:buNone/>
            </a:pPr>
            <a:endParaRPr sz="2000" i="1" dirty="0"/>
          </a:p>
          <a:p>
            <a:pPr marL="0" lvl="0" indent="0" algn="ctr" rtl="0">
              <a:lnSpc>
                <a:spcPct val="115000"/>
              </a:lnSpc>
              <a:spcBef>
                <a:spcPts val="0"/>
              </a:spcBef>
              <a:spcAft>
                <a:spcPts val="0"/>
              </a:spcAft>
              <a:buNone/>
            </a:pPr>
            <a:r>
              <a:rPr lang="en-US" sz="2000" i="1" u="sng" dirty="0">
                <a:hlinkClick r:id="rId5"/>
              </a:rPr>
              <a:t>chopracentermeditation.com/</a:t>
            </a:r>
            <a:endParaRPr lang="en" sz="2000" i="1" u="sng" dirty="0"/>
          </a:p>
          <a:p>
            <a:pPr lvl="0" algn="ctr">
              <a:lnSpc>
                <a:spcPct val="115000"/>
              </a:lnSpc>
            </a:pPr>
            <a:r>
              <a:rPr lang="en" sz="1600" dirty="0"/>
              <a:t>(</a:t>
            </a:r>
            <a:r>
              <a:rPr lang="en-US" sz="1600" dirty="0"/>
              <a:t>Oprah and Deepak </a:t>
            </a:r>
            <a:r>
              <a:rPr lang="en" sz="1600" dirty="0"/>
              <a:t>Meditation program)</a:t>
            </a:r>
            <a:endParaRPr sz="1600" dirty="0"/>
          </a:p>
          <a:p>
            <a:pPr marL="0" lvl="0" indent="0" algn="ctr" rtl="0">
              <a:lnSpc>
                <a:spcPct val="115000"/>
              </a:lnSpc>
              <a:spcBef>
                <a:spcPts val="0"/>
              </a:spcBef>
              <a:spcAft>
                <a:spcPts val="0"/>
              </a:spcAft>
              <a:buNone/>
            </a:pPr>
            <a:endParaRPr sz="2000" i="1" dirty="0"/>
          </a:p>
          <a:p>
            <a:pPr marL="0" lvl="0" indent="0" algn="ctr" rtl="0">
              <a:lnSpc>
                <a:spcPct val="115000"/>
              </a:lnSpc>
              <a:spcBef>
                <a:spcPts val="0"/>
              </a:spcBef>
              <a:spcAft>
                <a:spcPts val="0"/>
              </a:spcAft>
              <a:buNone/>
            </a:pPr>
            <a:r>
              <a:rPr lang="en-US" sz="2000" i="1" u="sng" dirty="0">
                <a:hlinkClick r:id="rId6"/>
              </a:rPr>
              <a:t>www.crec.org/mindfulness/</a:t>
            </a:r>
            <a:endParaRPr sz="2000" i="1" dirty="0"/>
          </a:p>
          <a:p>
            <a:pPr algn="ctr">
              <a:lnSpc>
                <a:spcPct val="115000"/>
              </a:lnSpc>
            </a:pPr>
            <a:r>
              <a:rPr lang="en-US" sz="1600" dirty="0"/>
              <a:t>(CREC Mindfulness Conference)</a:t>
            </a:r>
          </a:p>
          <a:p>
            <a:pPr marL="0" lvl="0" indent="0" algn="ctr" rtl="0">
              <a:lnSpc>
                <a:spcPct val="115000"/>
              </a:lnSpc>
              <a:spcBef>
                <a:spcPts val="0"/>
              </a:spcBef>
              <a:spcAft>
                <a:spcPts val="0"/>
              </a:spcAft>
              <a:buNone/>
            </a:pPr>
            <a:endParaRPr sz="2000" i="1" dirty="0"/>
          </a:p>
          <a:p>
            <a:pPr marL="0" lvl="0" indent="0" algn="ctr" rtl="0">
              <a:lnSpc>
                <a:spcPct val="115000"/>
              </a:lnSpc>
              <a:spcBef>
                <a:spcPts val="0"/>
              </a:spcBef>
              <a:spcAft>
                <a:spcPts val="0"/>
              </a:spcAft>
              <a:buNone/>
            </a:pPr>
            <a:endParaRPr sz="1800" i="1" dirty="0"/>
          </a:p>
        </p:txBody>
      </p:sp>
      <p:pic>
        <p:nvPicPr>
          <p:cNvPr id="234" name="Google Shape;234;p36"/>
          <p:cNvPicPr preferRelativeResize="0"/>
          <p:nvPr/>
        </p:nvPicPr>
        <p:blipFill>
          <a:blip r:embed="rId7">
            <a:alphaModFix/>
          </a:blip>
          <a:stretch>
            <a:fillRect/>
          </a:stretch>
        </p:blipFill>
        <p:spPr>
          <a:xfrm rot="-837075">
            <a:off x="884960" y="1773967"/>
            <a:ext cx="1466380" cy="2203565"/>
          </a:xfrm>
          <a:prstGeom prst="rect">
            <a:avLst/>
          </a:prstGeom>
          <a:noFill/>
          <a:ln>
            <a:noFill/>
          </a:ln>
        </p:spPr>
      </p:pic>
      <p:pic>
        <p:nvPicPr>
          <p:cNvPr id="235" name="Google Shape;235;p36"/>
          <p:cNvPicPr preferRelativeResize="0"/>
          <p:nvPr/>
        </p:nvPicPr>
        <p:blipFill>
          <a:blip r:embed="rId8">
            <a:alphaModFix/>
          </a:blip>
          <a:stretch>
            <a:fillRect/>
          </a:stretch>
        </p:blipFill>
        <p:spPr>
          <a:xfrm rot="733268">
            <a:off x="7158525" y="1983400"/>
            <a:ext cx="1428750" cy="1905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37"/>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37"/>
          <p:cNvSpPr txBox="1"/>
          <p:nvPr/>
        </p:nvSpPr>
        <p:spPr>
          <a:xfrm>
            <a:off x="270825" y="497200"/>
            <a:ext cx="8693400" cy="371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i="1" dirty="0">
                <a:solidFill>
                  <a:schemeClr val="dk1"/>
                </a:solidFill>
                <a:latin typeface="Brush Script MT" panose="03060802040406070304" pitchFamily="66" charset="0"/>
                <a:ea typeface="Corsiva"/>
                <a:cs typeface="Corsiva"/>
                <a:sym typeface="Corsiva"/>
              </a:rPr>
              <a:t>Wherever you go, there you are… Mindfulness practice means that we commit fully in each moment to be present; inviting ourselves to interface with this moment in full awareness, with the intention to embody as best we can an orientation of calmness, mindfulness, and equanimity right here and right now. </a:t>
            </a:r>
            <a:endParaRPr sz="3000" b="1"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r>
              <a:rPr lang="en" sz="1800" b="1" i="1" dirty="0">
                <a:solidFill>
                  <a:schemeClr val="dk1"/>
                </a:solidFill>
                <a:latin typeface="Brush Script MT" panose="03060802040406070304" pitchFamily="66" charset="0"/>
                <a:ea typeface="Corsiva"/>
                <a:cs typeface="Corsiva"/>
                <a:sym typeface="Corsiva"/>
              </a:rPr>
              <a:t>– Jon Kabat-Zinn.</a:t>
            </a:r>
            <a:endParaRPr sz="3000" b="1"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endParaRPr sz="48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endParaRPr sz="1800" i="1" dirty="0">
              <a:solidFill>
                <a:schemeClr val="dk1"/>
              </a:solidFill>
              <a:latin typeface="Brush Script MT" panose="03060802040406070304" pitchFamily="66" charset="0"/>
              <a:ea typeface="Corsiva"/>
              <a:cs typeface="Corsiva"/>
              <a:sym typeface="Corsiva"/>
            </a:endParaRPr>
          </a:p>
          <a:p>
            <a:pPr marL="0" lvl="0" indent="0" algn="ctr" rtl="0">
              <a:lnSpc>
                <a:spcPct val="115000"/>
              </a:lnSpc>
              <a:spcBef>
                <a:spcPts val="0"/>
              </a:spcBef>
              <a:spcAft>
                <a:spcPts val="0"/>
              </a:spcAft>
              <a:buClr>
                <a:schemeClr val="dk1"/>
              </a:buClr>
              <a:buSzPts val="1100"/>
              <a:buFont typeface="Arial"/>
              <a:buNone/>
            </a:pPr>
            <a:endParaRPr sz="3600" b="1" i="1" dirty="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3600" b="1" i="1" dirty="0">
              <a:solidFill>
                <a:schemeClr val="dk1"/>
              </a:solidFill>
            </a:endParaRPr>
          </a:p>
        </p:txBody>
      </p:sp>
      <p:pic>
        <p:nvPicPr>
          <p:cNvPr id="242" name="Google Shape;242;p37"/>
          <p:cNvPicPr preferRelativeResize="0"/>
          <p:nvPr/>
        </p:nvPicPr>
        <p:blipFill>
          <a:blip r:embed="rId3">
            <a:alphaModFix/>
          </a:blip>
          <a:stretch>
            <a:fillRect/>
          </a:stretch>
        </p:blipFill>
        <p:spPr>
          <a:xfrm>
            <a:off x="3019425" y="4120725"/>
            <a:ext cx="3105150" cy="102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5"/>
          <p:cNvSpPr txBox="1"/>
          <p:nvPr/>
        </p:nvSpPr>
        <p:spPr>
          <a:xfrm>
            <a:off x="225300" y="496025"/>
            <a:ext cx="86934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b="1" dirty="0">
                <a:latin typeface="Brush Script MT" panose="03060802040406070304" pitchFamily="66" charset="0"/>
                <a:ea typeface="Corsiva"/>
                <a:cs typeface="Corsiva"/>
                <a:sym typeface="Corsiva"/>
              </a:rPr>
              <a:t>Today’s Goal:</a:t>
            </a:r>
            <a:endParaRPr sz="4800" b="1" dirty="0">
              <a:latin typeface="Brush Script MT" panose="03060802040406070304" pitchFamily="66" charset="0"/>
              <a:ea typeface="Corsiva"/>
              <a:cs typeface="Corsiva"/>
              <a:sym typeface="Corsiva"/>
            </a:endParaRPr>
          </a:p>
        </p:txBody>
      </p:sp>
      <p:sp>
        <p:nvSpPr>
          <p:cNvPr id="72" name="Google Shape;72;p15"/>
          <p:cNvSpPr txBox="1"/>
          <p:nvPr/>
        </p:nvSpPr>
        <p:spPr>
          <a:xfrm>
            <a:off x="138900" y="1654925"/>
            <a:ext cx="8693400" cy="999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i="1" dirty="0"/>
              <a:t>To identify the benefits of mindfulness and apply mindfulness to my life and to my students</a:t>
            </a:r>
            <a:endParaRPr sz="2400" i="1" dirty="0"/>
          </a:p>
          <a:p>
            <a:pPr marL="0" lvl="0" indent="0" algn="l" rtl="0">
              <a:spcBef>
                <a:spcPts val="0"/>
              </a:spcBef>
              <a:spcAft>
                <a:spcPts val="0"/>
              </a:spcAft>
              <a:buNone/>
            </a:pPr>
            <a:endParaRPr sz="3000" b="1" i="1" dirty="0">
              <a:latin typeface="Brush Script MT" panose="03060802040406070304" pitchFamily="66" charset="0"/>
              <a:ea typeface="Corsiva"/>
              <a:cs typeface="Corsiva"/>
              <a:sym typeface="Corsiva"/>
            </a:endParaRPr>
          </a:p>
          <a:p>
            <a:pPr marL="0" lvl="0" indent="0" algn="l" rtl="0">
              <a:spcBef>
                <a:spcPts val="0"/>
              </a:spcBef>
              <a:spcAft>
                <a:spcPts val="0"/>
              </a:spcAft>
              <a:buNone/>
            </a:pPr>
            <a:r>
              <a:rPr lang="en" sz="3000" b="1" i="1" dirty="0">
                <a:latin typeface="Brush Script MT" panose="03060802040406070304" pitchFamily="66" charset="0"/>
                <a:ea typeface="Corsiva"/>
                <a:cs typeface="Corsiva"/>
                <a:sym typeface="Corsiva"/>
              </a:rPr>
              <a:t>I will know I am successful when I can explain:</a:t>
            </a:r>
            <a:endParaRPr sz="3000" b="1" i="1" dirty="0">
              <a:latin typeface="Brush Script MT" panose="03060802040406070304" pitchFamily="66" charset="0"/>
              <a:ea typeface="Corsiva"/>
              <a:cs typeface="Corsiva"/>
              <a:sym typeface="Corsiva"/>
            </a:endParaRPr>
          </a:p>
          <a:p>
            <a:pPr marL="457200" lvl="0" indent="-381000" algn="l" rtl="0">
              <a:spcBef>
                <a:spcPts val="0"/>
              </a:spcBef>
              <a:spcAft>
                <a:spcPts val="0"/>
              </a:spcAft>
              <a:buSzPts val="2400"/>
              <a:buChar char="●"/>
            </a:pPr>
            <a:r>
              <a:rPr lang="en" sz="2400" i="1" dirty="0"/>
              <a:t>at least one benefit of living mindfully.</a:t>
            </a:r>
            <a:endParaRPr sz="2400" i="1" dirty="0"/>
          </a:p>
          <a:p>
            <a:pPr marL="457200" lvl="0" indent="-381000" algn="l" rtl="0">
              <a:spcBef>
                <a:spcPts val="0"/>
              </a:spcBef>
              <a:spcAft>
                <a:spcPts val="0"/>
              </a:spcAft>
              <a:buSzPts val="2400"/>
              <a:buChar char="●"/>
            </a:pPr>
            <a:r>
              <a:rPr lang="en" sz="2400" i="1" dirty="0"/>
              <a:t>at least one way I can apply mindfulness to my life.</a:t>
            </a:r>
            <a:endParaRPr sz="2400" i="1" dirty="0"/>
          </a:p>
          <a:p>
            <a:pPr marL="457200" lvl="0" indent="-381000" algn="l" rtl="0">
              <a:spcBef>
                <a:spcPts val="0"/>
              </a:spcBef>
              <a:spcAft>
                <a:spcPts val="0"/>
              </a:spcAft>
              <a:buSzPts val="2400"/>
              <a:buChar char="●"/>
            </a:pPr>
            <a:r>
              <a:rPr lang="en" sz="2400" i="1" dirty="0"/>
              <a:t>at least one way I can foster mindfulness with my students.</a:t>
            </a:r>
            <a:endParaRPr sz="2400" i="1" dirty="0"/>
          </a:p>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68925" y="225250"/>
            <a:ext cx="67542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Research and Benefits:</a:t>
            </a:r>
            <a:endParaRPr sz="4800" b="1" dirty="0">
              <a:latin typeface="Brush Script MT" panose="03060802040406070304" pitchFamily="66" charset="0"/>
              <a:ea typeface="Corsiva"/>
              <a:cs typeface="Corsiva"/>
              <a:sym typeface="Corsiva"/>
            </a:endParaRPr>
          </a:p>
        </p:txBody>
      </p:sp>
      <p:sp>
        <p:nvSpPr>
          <p:cNvPr id="78" name="Google Shape;78;p16"/>
          <p:cNvSpPr txBox="1"/>
          <p:nvPr/>
        </p:nvSpPr>
        <p:spPr>
          <a:xfrm>
            <a:off x="225300" y="1153350"/>
            <a:ext cx="8766600" cy="15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dirty="0">
                <a:solidFill>
                  <a:srgbClr val="93C47D"/>
                </a:solidFill>
                <a:latin typeface="Bad Script"/>
                <a:ea typeface="Bad Script"/>
                <a:cs typeface="Bad Script"/>
                <a:sym typeface="Bad Script"/>
              </a:rPr>
              <a:t>“</a:t>
            </a:r>
            <a:r>
              <a:rPr lang="en" sz="2000" b="1" dirty="0">
                <a:latin typeface="Bad Script"/>
                <a:ea typeface="Bad Script"/>
                <a:cs typeface="Bad Script"/>
                <a:sym typeface="Bad Script"/>
              </a:rPr>
              <a:t>Mindfulness creates space, changing impulsive reactions to thoughtful responses.”</a:t>
            </a:r>
            <a:endParaRPr sz="2000" b="1" dirty="0">
              <a:latin typeface="Bad Script"/>
              <a:ea typeface="Bad Script"/>
              <a:cs typeface="Bad Script"/>
              <a:sym typeface="Bad Script"/>
            </a:endParaRPr>
          </a:p>
          <a:p>
            <a:pPr marL="0" lvl="0" indent="0" algn="r" rtl="0">
              <a:spcBef>
                <a:spcPts val="0"/>
              </a:spcBef>
              <a:spcAft>
                <a:spcPts val="0"/>
              </a:spcAft>
              <a:buClr>
                <a:schemeClr val="dk1"/>
              </a:buClr>
              <a:buSzPts val="1100"/>
              <a:buFont typeface="Arial"/>
              <a:buNone/>
            </a:pPr>
            <a:endParaRPr sz="1800" b="1" dirty="0">
              <a:latin typeface="Bad Script"/>
              <a:ea typeface="Bad Script"/>
              <a:cs typeface="Bad Script"/>
              <a:sym typeface="Bad Script"/>
            </a:endParaRPr>
          </a:p>
          <a:p>
            <a:pPr marL="0" lvl="0" indent="0" algn="r" rtl="0">
              <a:spcBef>
                <a:spcPts val="0"/>
              </a:spcBef>
              <a:spcAft>
                <a:spcPts val="0"/>
              </a:spcAft>
              <a:buClr>
                <a:schemeClr val="dk1"/>
              </a:buClr>
              <a:buSzPts val="1100"/>
              <a:buFont typeface="Arial"/>
              <a:buNone/>
            </a:pPr>
            <a:r>
              <a:rPr lang="en" b="1" dirty="0">
                <a:latin typeface="Bad Script"/>
                <a:ea typeface="Bad Script"/>
                <a:cs typeface="Bad Script"/>
                <a:sym typeface="Bad Script"/>
              </a:rPr>
              <a:t>-Mindful Schools, Emeryville, CA</a:t>
            </a:r>
            <a:endParaRPr i="1" dirty="0"/>
          </a:p>
          <a:p>
            <a:pPr marL="0" lvl="0" indent="0" algn="ctr" rtl="0">
              <a:spcBef>
                <a:spcPts val="0"/>
              </a:spcBef>
              <a:spcAft>
                <a:spcPts val="0"/>
              </a:spcAft>
              <a:buNone/>
            </a:pPr>
            <a:endParaRPr sz="2400" i="1" dirty="0"/>
          </a:p>
        </p:txBody>
      </p:sp>
      <p:pic>
        <p:nvPicPr>
          <p:cNvPr id="79" name="Google Shape;79;p16"/>
          <p:cNvPicPr preferRelativeResize="0"/>
          <p:nvPr/>
        </p:nvPicPr>
        <p:blipFill>
          <a:blip r:embed="rId3">
            <a:alphaModFix/>
          </a:blip>
          <a:stretch>
            <a:fillRect/>
          </a:stretch>
        </p:blipFill>
        <p:spPr>
          <a:xfrm>
            <a:off x="957250" y="2216625"/>
            <a:ext cx="7229475" cy="2419350"/>
          </a:xfrm>
          <a:prstGeom prst="rect">
            <a:avLst/>
          </a:prstGeom>
          <a:noFill/>
          <a:ln>
            <a:noFill/>
          </a:ln>
        </p:spPr>
      </p:pic>
      <p:sp>
        <p:nvSpPr>
          <p:cNvPr id="80" name="Google Shape;80;p16"/>
          <p:cNvSpPr txBox="1"/>
          <p:nvPr/>
        </p:nvSpPr>
        <p:spPr>
          <a:xfrm>
            <a:off x="361550" y="4746950"/>
            <a:ext cx="26244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Yoga 4 Classrooms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7"/>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7"/>
          <p:cNvSpPr txBox="1"/>
          <p:nvPr/>
        </p:nvSpPr>
        <p:spPr>
          <a:xfrm>
            <a:off x="150275" y="304750"/>
            <a:ext cx="65208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Benefits (for teachers):</a:t>
            </a:r>
            <a:endParaRPr sz="4800" b="1" dirty="0">
              <a:latin typeface="Brush Script MT" panose="03060802040406070304" pitchFamily="66" charset="0"/>
              <a:ea typeface="Corsiva"/>
              <a:cs typeface="Corsiva"/>
              <a:sym typeface="Corsiva"/>
            </a:endParaRPr>
          </a:p>
        </p:txBody>
      </p:sp>
      <p:sp>
        <p:nvSpPr>
          <p:cNvPr id="87" name="Google Shape;87;p17"/>
          <p:cNvSpPr txBox="1"/>
          <p:nvPr/>
        </p:nvSpPr>
        <p:spPr>
          <a:xfrm>
            <a:off x="222025" y="1270550"/>
            <a:ext cx="4748700" cy="3710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 sz="1800" i="1">
                <a:solidFill>
                  <a:schemeClr val="dk1"/>
                </a:solidFill>
              </a:rPr>
              <a:t>Improves focus and awareness</a:t>
            </a:r>
            <a:endParaRPr sz="1800" i="1">
              <a:solidFill>
                <a:schemeClr val="dk1"/>
              </a:solidFill>
            </a:endParaRPr>
          </a:p>
          <a:p>
            <a:pPr marL="457200" lvl="0" indent="-342900" algn="l" rtl="0">
              <a:spcBef>
                <a:spcPts val="0"/>
              </a:spcBef>
              <a:spcAft>
                <a:spcPts val="0"/>
              </a:spcAft>
              <a:buClr>
                <a:schemeClr val="dk1"/>
              </a:buClr>
              <a:buSzPts val="1800"/>
              <a:buChar char="●"/>
            </a:pPr>
            <a:r>
              <a:rPr lang="en" sz="1800" i="1">
                <a:solidFill>
                  <a:schemeClr val="dk1"/>
                </a:solidFill>
              </a:rPr>
              <a:t>Increases responsiveness to students’ needs</a:t>
            </a:r>
            <a:endParaRPr sz="1800" i="1">
              <a:solidFill>
                <a:schemeClr val="dk1"/>
              </a:solidFill>
            </a:endParaRPr>
          </a:p>
          <a:p>
            <a:pPr marL="457200" lvl="0" indent="-342900" algn="l" rtl="0">
              <a:spcBef>
                <a:spcPts val="0"/>
              </a:spcBef>
              <a:spcAft>
                <a:spcPts val="0"/>
              </a:spcAft>
              <a:buClr>
                <a:schemeClr val="dk1"/>
              </a:buClr>
              <a:buSzPts val="1800"/>
              <a:buChar char="●"/>
            </a:pPr>
            <a:r>
              <a:rPr lang="en" sz="1800" i="1">
                <a:solidFill>
                  <a:schemeClr val="dk1"/>
                </a:solidFill>
              </a:rPr>
              <a:t>Promotes emotional balance</a:t>
            </a:r>
            <a:endParaRPr sz="1800" i="1">
              <a:solidFill>
                <a:schemeClr val="dk1"/>
              </a:solidFill>
            </a:endParaRPr>
          </a:p>
          <a:p>
            <a:pPr marL="457200" lvl="0" indent="-342900" algn="l" rtl="0">
              <a:spcBef>
                <a:spcPts val="0"/>
              </a:spcBef>
              <a:spcAft>
                <a:spcPts val="0"/>
              </a:spcAft>
              <a:buClr>
                <a:schemeClr val="dk1"/>
              </a:buClr>
              <a:buSzPts val="1800"/>
              <a:buChar char="●"/>
            </a:pPr>
            <a:r>
              <a:rPr lang="en" sz="1800" i="1">
                <a:solidFill>
                  <a:schemeClr val="dk1"/>
                </a:solidFill>
              </a:rPr>
              <a:t>Supports stress management and stress reduction</a:t>
            </a:r>
            <a:endParaRPr sz="1800" i="1">
              <a:solidFill>
                <a:schemeClr val="dk1"/>
              </a:solidFill>
            </a:endParaRPr>
          </a:p>
          <a:p>
            <a:pPr marL="457200" lvl="0" indent="-342900" algn="l" rtl="0">
              <a:spcBef>
                <a:spcPts val="0"/>
              </a:spcBef>
              <a:spcAft>
                <a:spcPts val="0"/>
              </a:spcAft>
              <a:buClr>
                <a:schemeClr val="dk1"/>
              </a:buClr>
              <a:buSzPts val="1800"/>
              <a:buChar char="●"/>
            </a:pPr>
            <a:r>
              <a:rPr lang="en" sz="1800" i="1">
                <a:solidFill>
                  <a:schemeClr val="dk1"/>
                </a:solidFill>
              </a:rPr>
              <a:t>Supports healthy relationships at work and home</a:t>
            </a:r>
            <a:endParaRPr sz="1800" i="1">
              <a:solidFill>
                <a:schemeClr val="dk1"/>
              </a:solidFill>
            </a:endParaRPr>
          </a:p>
          <a:p>
            <a:pPr marL="457200" lvl="0" indent="-342900" algn="l" rtl="0">
              <a:spcBef>
                <a:spcPts val="0"/>
              </a:spcBef>
              <a:spcAft>
                <a:spcPts val="0"/>
              </a:spcAft>
              <a:buClr>
                <a:schemeClr val="dk1"/>
              </a:buClr>
              <a:buSzPts val="1800"/>
              <a:buChar char="●"/>
            </a:pPr>
            <a:r>
              <a:rPr lang="en" sz="1800" i="1">
                <a:solidFill>
                  <a:schemeClr val="dk1"/>
                </a:solidFill>
              </a:rPr>
              <a:t>Enhances classroom climate </a:t>
            </a:r>
            <a:endParaRPr sz="1800" i="1">
              <a:solidFill>
                <a:schemeClr val="dk1"/>
              </a:solidFill>
            </a:endParaRPr>
          </a:p>
          <a:p>
            <a:pPr marL="457200" lvl="0" indent="-342900" algn="l" rtl="0">
              <a:spcBef>
                <a:spcPts val="0"/>
              </a:spcBef>
              <a:spcAft>
                <a:spcPts val="0"/>
              </a:spcAft>
              <a:buClr>
                <a:schemeClr val="dk1"/>
              </a:buClr>
              <a:buSzPts val="1800"/>
              <a:buChar char="●"/>
            </a:pPr>
            <a:r>
              <a:rPr lang="en" sz="1800" i="1">
                <a:solidFill>
                  <a:schemeClr val="dk1"/>
                </a:solidFill>
              </a:rPr>
              <a:t>Supports overall well being</a:t>
            </a:r>
            <a:endParaRPr sz="1800" i="1">
              <a:solidFill>
                <a:schemeClr val="dk1"/>
              </a:solidFill>
            </a:endParaRPr>
          </a:p>
        </p:txBody>
      </p:sp>
      <p:sp>
        <p:nvSpPr>
          <p:cNvPr id="88" name="Google Shape;88;p17"/>
          <p:cNvSpPr txBox="1"/>
          <p:nvPr/>
        </p:nvSpPr>
        <p:spPr>
          <a:xfrm>
            <a:off x="351175" y="4288800"/>
            <a:ext cx="4490400"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Mindful Teaching and Teaching Mindfulness</a:t>
            </a:r>
            <a:endParaRPr/>
          </a:p>
        </p:txBody>
      </p:sp>
      <p:pic>
        <p:nvPicPr>
          <p:cNvPr id="89" name="Google Shape;89;p17"/>
          <p:cNvPicPr preferRelativeResize="0"/>
          <p:nvPr/>
        </p:nvPicPr>
        <p:blipFill>
          <a:blip r:embed="rId3">
            <a:alphaModFix/>
          </a:blip>
          <a:stretch>
            <a:fillRect/>
          </a:stretch>
        </p:blipFill>
        <p:spPr>
          <a:xfrm>
            <a:off x="5029650" y="1894038"/>
            <a:ext cx="3784100" cy="2463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8"/>
          <p:cNvSpPr txBox="1"/>
          <p:nvPr/>
        </p:nvSpPr>
        <p:spPr>
          <a:xfrm>
            <a:off x="1221125" y="62905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8"/>
          <p:cNvSpPr txBox="1"/>
          <p:nvPr/>
        </p:nvSpPr>
        <p:spPr>
          <a:xfrm>
            <a:off x="138900" y="194825"/>
            <a:ext cx="5482800" cy="8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Benefits for Students</a:t>
            </a:r>
            <a:endParaRPr sz="4800" b="1" dirty="0">
              <a:latin typeface="Brush Script MT" panose="03060802040406070304" pitchFamily="66" charset="0"/>
              <a:ea typeface="Corsiva"/>
              <a:cs typeface="Corsiva"/>
              <a:sym typeface="Corsiva"/>
            </a:endParaRPr>
          </a:p>
        </p:txBody>
      </p:sp>
      <p:sp>
        <p:nvSpPr>
          <p:cNvPr id="96" name="Google Shape;96;p18"/>
          <p:cNvSpPr txBox="1"/>
          <p:nvPr/>
        </p:nvSpPr>
        <p:spPr>
          <a:xfrm>
            <a:off x="0" y="1011300"/>
            <a:ext cx="6012000" cy="4080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i="1"/>
              <a:t>Supports “readiness to learn.”</a:t>
            </a:r>
            <a:endParaRPr sz="1800" i="1"/>
          </a:p>
          <a:p>
            <a:pPr marL="457200" lvl="0" indent="-342900" algn="l" rtl="0">
              <a:lnSpc>
                <a:spcPct val="115000"/>
              </a:lnSpc>
              <a:spcBef>
                <a:spcPts val="0"/>
              </a:spcBef>
              <a:spcAft>
                <a:spcPts val="0"/>
              </a:spcAft>
              <a:buSzPts val="1800"/>
              <a:buChar char="●"/>
            </a:pPr>
            <a:r>
              <a:rPr lang="en" sz="1800" i="1"/>
              <a:t>Promotes academic performance.</a:t>
            </a:r>
            <a:endParaRPr sz="1800" i="1"/>
          </a:p>
          <a:p>
            <a:pPr marL="457200" lvl="0" indent="-342900" algn="l" rtl="0">
              <a:lnSpc>
                <a:spcPct val="115000"/>
              </a:lnSpc>
              <a:spcBef>
                <a:spcPts val="0"/>
              </a:spcBef>
              <a:spcAft>
                <a:spcPts val="0"/>
              </a:spcAft>
              <a:buSzPts val="1800"/>
              <a:buChar char="●"/>
            </a:pPr>
            <a:r>
              <a:rPr lang="en" sz="1800" i="1"/>
              <a:t>Strengthens attention and concentration.</a:t>
            </a:r>
            <a:endParaRPr sz="1800" i="1"/>
          </a:p>
          <a:p>
            <a:pPr marL="457200" lvl="0" indent="-342900" algn="l" rtl="0">
              <a:lnSpc>
                <a:spcPct val="115000"/>
              </a:lnSpc>
              <a:spcBef>
                <a:spcPts val="0"/>
              </a:spcBef>
              <a:spcAft>
                <a:spcPts val="0"/>
              </a:spcAft>
              <a:buSzPts val="1800"/>
              <a:buChar char="●"/>
            </a:pPr>
            <a:r>
              <a:rPr lang="en" sz="1800" i="1"/>
              <a:t>Reduces anxiety before testing.</a:t>
            </a:r>
            <a:endParaRPr sz="1800" i="1"/>
          </a:p>
          <a:p>
            <a:pPr marL="457200" lvl="0" indent="-342900" algn="l" rtl="0">
              <a:lnSpc>
                <a:spcPct val="115000"/>
              </a:lnSpc>
              <a:spcBef>
                <a:spcPts val="0"/>
              </a:spcBef>
              <a:spcAft>
                <a:spcPts val="0"/>
              </a:spcAft>
              <a:buSzPts val="1800"/>
              <a:buChar char="●"/>
            </a:pPr>
            <a:r>
              <a:rPr lang="en" sz="1800" i="1"/>
              <a:t>Promotes self-reflection and self-calming.</a:t>
            </a:r>
            <a:endParaRPr sz="1800" i="1"/>
          </a:p>
          <a:p>
            <a:pPr marL="457200" lvl="0" indent="-342900" algn="l" rtl="0">
              <a:lnSpc>
                <a:spcPct val="115000"/>
              </a:lnSpc>
              <a:spcBef>
                <a:spcPts val="0"/>
              </a:spcBef>
              <a:spcAft>
                <a:spcPts val="0"/>
              </a:spcAft>
              <a:buSzPts val="1800"/>
              <a:buChar char="●"/>
            </a:pPr>
            <a:r>
              <a:rPr lang="en" sz="1800" i="1"/>
              <a:t>Improves classroom participation by supporting impulse control.</a:t>
            </a:r>
            <a:endParaRPr sz="1800" i="1"/>
          </a:p>
          <a:p>
            <a:pPr marL="457200" lvl="0" indent="-342900" algn="l" rtl="0">
              <a:lnSpc>
                <a:spcPct val="115000"/>
              </a:lnSpc>
              <a:spcBef>
                <a:spcPts val="0"/>
              </a:spcBef>
              <a:spcAft>
                <a:spcPts val="0"/>
              </a:spcAft>
              <a:buSzPts val="1800"/>
              <a:buChar char="●"/>
            </a:pPr>
            <a:r>
              <a:rPr lang="en" sz="1800" i="1"/>
              <a:t>Provides tools to reduce stress.</a:t>
            </a:r>
            <a:endParaRPr sz="1800" i="1"/>
          </a:p>
          <a:p>
            <a:pPr marL="457200" lvl="0" indent="-342900" algn="l" rtl="0">
              <a:lnSpc>
                <a:spcPct val="115000"/>
              </a:lnSpc>
              <a:spcBef>
                <a:spcPts val="0"/>
              </a:spcBef>
              <a:spcAft>
                <a:spcPts val="0"/>
              </a:spcAft>
              <a:buSzPts val="1800"/>
              <a:buChar char="●"/>
            </a:pPr>
            <a:r>
              <a:rPr lang="en" sz="1800" i="1"/>
              <a:t>Enhances social and emotional learning.</a:t>
            </a:r>
            <a:endParaRPr sz="1800" i="1"/>
          </a:p>
          <a:p>
            <a:pPr marL="457200" lvl="0" indent="-342900" algn="l" rtl="0">
              <a:lnSpc>
                <a:spcPct val="115000"/>
              </a:lnSpc>
              <a:spcBef>
                <a:spcPts val="0"/>
              </a:spcBef>
              <a:spcAft>
                <a:spcPts val="0"/>
              </a:spcAft>
              <a:buSzPts val="1800"/>
              <a:buChar char="●"/>
            </a:pPr>
            <a:r>
              <a:rPr lang="en" sz="1800" i="1"/>
              <a:t>Fosters pro-social behaviors and healthy relationships.</a:t>
            </a:r>
            <a:endParaRPr sz="1800" i="1"/>
          </a:p>
          <a:p>
            <a:pPr marL="457200" lvl="0" indent="-342900" algn="l" rtl="0">
              <a:lnSpc>
                <a:spcPct val="115000"/>
              </a:lnSpc>
              <a:spcBef>
                <a:spcPts val="0"/>
              </a:spcBef>
              <a:spcAft>
                <a:spcPts val="0"/>
              </a:spcAft>
              <a:buSzPts val="1800"/>
              <a:buChar char="●"/>
            </a:pPr>
            <a:r>
              <a:rPr lang="en" sz="1800" i="1"/>
              <a:t>Supports holistic well-being.</a:t>
            </a:r>
            <a:endParaRPr sz="1800" i="1"/>
          </a:p>
        </p:txBody>
      </p:sp>
      <p:pic>
        <p:nvPicPr>
          <p:cNvPr id="97" name="Google Shape;97;p18"/>
          <p:cNvPicPr preferRelativeResize="0"/>
          <p:nvPr/>
        </p:nvPicPr>
        <p:blipFill>
          <a:blip r:embed="rId3">
            <a:alphaModFix/>
          </a:blip>
          <a:stretch>
            <a:fillRect/>
          </a:stretch>
        </p:blipFill>
        <p:spPr>
          <a:xfrm>
            <a:off x="5462050" y="1595275"/>
            <a:ext cx="3371650" cy="252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1221125" y="629050"/>
            <a:ext cx="7030800" cy="12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9"/>
          <p:cNvSpPr txBox="1"/>
          <p:nvPr/>
        </p:nvSpPr>
        <p:spPr>
          <a:xfrm>
            <a:off x="1258125" y="518050"/>
            <a:ext cx="6858000" cy="24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7200">
              <a:solidFill>
                <a:srgbClr val="0000FF"/>
              </a:solidFill>
              <a:latin typeface="Bree Serif"/>
              <a:ea typeface="Bree Serif"/>
              <a:cs typeface="Bree Serif"/>
              <a:sym typeface="Bree Serif"/>
            </a:endParaRPr>
          </a:p>
        </p:txBody>
      </p:sp>
      <p:sp>
        <p:nvSpPr>
          <p:cNvPr id="104" name="Google Shape;104;p19"/>
          <p:cNvSpPr/>
          <p:nvPr/>
        </p:nvSpPr>
        <p:spPr>
          <a:xfrm>
            <a:off x="2542912" y="899775"/>
            <a:ext cx="4478281" cy="3343953"/>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Which Practices</a:t>
            </a:r>
            <a:b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b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are </a:t>
            </a:r>
            <a:b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b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Best for You?</a:t>
            </a:r>
          </a:p>
        </p:txBody>
      </p:sp>
      <p:pic>
        <p:nvPicPr>
          <p:cNvPr id="105" name="Google Shape;105;p19"/>
          <p:cNvPicPr preferRelativeResize="0"/>
          <p:nvPr/>
        </p:nvPicPr>
        <p:blipFill>
          <a:blip r:embed="rId3">
            <a:alphaModFix/>
          </a:blip>
          <a:stretch>
            <a:fillRect/>
          </a:stretch>
        </p:blipFill>
        <p:spPr>
          <a:xfrm>
            <a:off x="300325" y="1911842"/>
            <a:ext cx="1686700" cy="1634915"/>
          </a:xfrm>
          <a:prstGeom prst="rect">
            <a:avLst/>
          </a:prstGeom>
          <a:noFill/>
          <a:ln>
            <a:noFill/>
          </a:ln>
        </p:spPr>
      </p:pic>
      <p:pic>
        <p:nvPicPr>
          <p:cNvPr id="106" name="Google Shape;106;p19"/>
          <p:cNvPicPr preferRelativeResize="0"/>
          <p:nvPr/>
        </p:nvPicPr>
        <p:blipFill>
          <a:blip r:embed="rId3">
            <a:alphaModFix/>
          </a:blip>
          <a:stretch>
            <a:fillRect/>
          </a:stretch>
        </p:blipFill>
        <p:spPr>
          <a:xfrm>
            <a:off x="7269000" y="1984642"/>
            <a:ext cx="1686700" cy="16349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p:nvPr/>
        </p:nvSpPr>
        <p:spPr>
          <a:xfrm>
            <a:off x="1221125" y="629050"/>
            <a:ext cx="7030800" cy="12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0"/>
          <p:cNvSpPr txBox="1"/>
          <p:nvPr/>
        </p:nvSpPr>
        <p:spPr>
          <a:xfrm>
            <a:off x="1258125" y="518050"/>
            <a:ext cx="6858000" cy="24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7200">
              <a:solidFill>
                <a:srgbClr val="0000FF"/>
              </a:solidFill>
              <a:latin typeface="Bree Serif"/>
              <a:ea typeface="Bree Serif"/>
              <a:cs typeface="Bree Serif"/>
              <a:sym typeface="Bree Serif"/>
            </a:endParaRPr>
          </a:p>
        </p:txBody>
      </p:sp>
      <p:sp>
        <p:nvSpPr>
          <p:cNvPr id="113" name="Google Shape;113;p20"/>
          <p:cNvSpPr/>
          <p:nvPr/>
        </p:nvSpPr>
        <p:spPr>
          <a:xfrm>
            <a:off x="939575" y="1246400"/>
            <a:ext cx="7312352" cy="2215849"/>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Stillness and</a:t>
            </a:r>
            <a:b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br>
            <a:r>
              <a:rPr b="0" i="0" dirty="0">
                <a:ln w="9525" cap="flat" cmpd="sng">
                  <a:solidFill>
                    <a:schemeClr val="dk2"/>
                  </a:solidFill>
                  <a:prstDash val="solid"/>
                  <a:round/>
                  <a:headEnd type="none" w="sm" len="sm"/>
                  <a:tailEnd type="none" w="sm" len="sm"/>
                </a:ln>
                <a:solidFill>
                  <a:srgbClr val="000000"/>
                </a:solidFill>
                <a:latin typeface="Brush Script MT" panose="03060802040406070304" pitchFamily="66" charset="0"/>
              </a:rPr>
              <a:t>Staying in the Moment</a:t>
            </a:r>
          </a:p>
        </p:txBody>
      </p:sp>
      <p:pic>
        <p:nvPicPr>
          <p:cNvPr id="114" name="Google Shape;114;p20"/>
          <p:cNvPicPr preferRelativeResize="0"/>
          <p:nvPr/>
        </p:nvPicPr>
        <p:blipFill>
          <a:blip r:embed="rId3">
            <a:alphaModFix/>
          </a:blip>
          <a:stretch>
            <a:fillRect/>
          </a:stretch>
        </p:blipFill>
        <p:spPr>
          <a:xfrm>
            <a:off x="2810325" y="3637399"/>
            <a:ext cx="3343275" cy="1362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p:nvPr/>
        </p:nvSpPr>
        <p:spPr>
          <a:xfrm>
            <a:off x="311700" y="266600"/>
            <a:ext cx="70308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1"/>
          <p:cNvSpPr txBox="1"/>
          <p:nvPr/>
        </p:nvSpPr>
        <p:spPr>
          <a:xfrm>
            <a:off x="138900" y="760350"/>
            <a:ext cx="86433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Brush Script MT" panose="03060802040406070304" pitchFamily="66" charset="0"/>
                <a:ea typeface="Corsiva"/>
                <a:cs typeface="Corsiva"/>
                <a:sym typeface="Corsiva"/>
              </a:rPr>
              <a:t>The Importance of Breath</a:t>
            </a:r>
            <a:endParaRPr sz="4800" b="1" dirty="0">
              <a:latin typeface="Brush Script MT" panose="03060802040406070304" pitchFamily="66" charset="0"/>
              <a:ea typeface="Corsiva"/>
              <a:cs typeface="Corsiva"/>
              <a:sym typeface="Corsiva"/>
            </a:endParaRPr>
          </a:p>
        </p:txBody>
      </p:sp>
      <p:sp>
        <p:nvSpPr>
          <p:cNvPr id="121" name="Google Shape;121;p21"/>
          <p:cNvSpPr txBox="1"/>
          <p:nvPr/>
        </p:nvSpPr>
        <p:spPr>
          <a:xfrm>
            <a:off x="113850" y="1720625"/>
            <a:ext cx="8693400" cy="326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i="1" dirty="0">
                <a:solidFill>
                  <a:srgbClr val="330000"/>
                </a:solidFill>
                <a:latin typeface="Brush Script MT" panose="03060802040406070304" pitchFamily="66" charset="0"/>
                <a:ea typeface="Corsiva"/>
                <a:cs typeface="Corsiva"/>
                <a:sym typeface="Corsiva"/>
              </a:rPr>
              <a:t>The practice is simply this: keep coming back to your breath during the day. Just take a moment. This will give your mind a steadiness and your breath a gracefulness.... There’s so much to let go of, isn’t there? Your nostalgia and your regrets. Your fantasies and your fears. What you think you want instead of what is happening right now. Breathe.</a:t>
            </a:r>
            <a:r>
              <a:rPr lang="en" sz="2600" dirty="0">
                <a:solidFill>
                  <a:srgbClr val="330000"/>
                </a:solidFill>
              </a:rPr>
              <a:t> </a:t>
            </a:r>
            <a:endParaRPr sz="2600" dirty="0">
              <a:solidFill>
                <a:srgbClr val="330000"/>
              </a:solidFill>
            </a:endParaRPr>
          </a:p>
          <a:p>
            <a:pPr marL="0" lvl="0" indent="0" algn="ctr" rtl="0">
              <a:lnSpc>
                <a:spcPct val="115000"/>
              </a:lnSpc>
              <a:spcBef>
                <a:spcPts val="0"/>
              </a:spcBef>
              <a:spcAft>
                <a:spcPts val="0"/>
              </a:spcAft>
              <a:buNone/>
            </a:pPr>
            <a:endParaRPr dirty="0">
              <a:solidFill>
                <a:srgbClr val="330000"/>
              </a:solidFill>
            </a:endParaRPr>
          </a:p>
          <a:p>
            <a:pPr marL="0" lvl="0" indent="0" algn="ctr" rtl="0">
              <a:lnSpc>
                <a:spcPct val="115000"/>
              </a:lnSpc>
              <a:spcBef>
                <a:spcPts val="0"/>
              </a:spcBef>
              <a:spcAft>
                <a:spcPts val="0"/>
              </a:spcAft>
              <a:buNone/>
            </a:pPr>
            <a:r>
              <a:rPr lang="en" dirty="0">
                <a:solidFill>
                  <a:srgbClr val="330000"/>
                </a:solidFill>
              </a:rPr>
              <a:t>~</a:t>
            </a:r>
            <a:r>
              <a:rPr lang="en" i="1" dirty="0">
                <a:solidFill>
                  <a:srgbClr val="330000"/>
                </a:solidFill>
              </a:rPr>
              <a:t>Rodney Yee, Yoga: The Poetry of the Body</a:t>
            </a:r>
            <a:endParaRPr i="1" dirty="0">
              <a:solidFill>
                <a:srgbClr val="330000"/>
              </a:solidFill>
            </a:endParaRPr>
          </a:p>
          <a:p>
            <a:pPr marL="0" lvl="0" indent="0" algn="l" rtl="0">
              <a:spcBef>
                <a:spcPts val="0"/>
              </a:spcBef>
              <a:spcAft>
                <a:spcPts val="0"/>
              </a:spcAft>
              <a:buNone/>
            </a:pPr>
            <a:endParaRPr sz="2400" i="1" dirty="0">
              <a:solidFill>
                <a:srgbClr val="1C4587"/>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1283</Words>
  <Application>Microsoft Office PowerPoint</Application>
  <PresentationFormat>On-screen Show (16:9)</PresentationFormat>
  <Paragraphs>151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Bree Serif</vt:lpstr>
      <vt:lpstr>Bad Script</vt:lpstr>
      <vt:lpstr>Brush Script MT</vt:lpstr>
      <vt:lpstr>Candara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Joanne Kelleher</cp:lastModifiedBy>
  <cp:revision>5</cp:revision>
  <dcterms:modified xsi:type="dcterms:W3CDTF">2019-03-11T20:54:23Z</dcterms:modified>
</cp:coreProperties>
</file>